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57" r:id="rId2"/>
    <p:sldId id="260" r:id="rId3"/>
    <p:sldId id="262" r:id="rId4"/>
    <p:sldId id="263" r:id="rId5"/>
    <p:sldId id="266" r:id="rId6"/>
    <p:sldId id="264" r:id="rId7"/>
    <p:sldId id="265" r:id="rId8"/>
  </p:sldIdLst>
  <p:sldSz cx="12192000" cy="6858000"/>
  <p:notesSz cx="6858000" cy="12192000"/>
  <p:embeddedFontLst>
    <p:embeddedFont>
      <p:font typeface="Pretendard" panose="020B0600000101010101" charset="-127"/>
      <p:regular r:id="rId10"/>
      <p:bold r:id="rId11"/>
    </p:embeddedFont>
    <p:embeddedFont>
      <p:font typeface="Pretendard Medium" panose="020B0600000101010101" charset="-127"/>
      <p:regular r:id="rId12"/>
    </p:embeddedFont>
    <p:embeddedFont>
      <p:font typeface="맑은 고딕" panose="020B0503020000020004" pitchFamily="50" charset="-127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Inter" panose="020B0600000101010101" charset="0"/>
      <p:regular r:id="rId19"/>
      <p:bold r:id="rId20"/>
      <p:italic r:id="rId21"/>
      <p:boldItalic r:id="rId2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1" autoAdjust="0"/>
    <p:restoredTop sz="94610"/>
  </p:normalViewPr>
  <p:slideViewPr>
    <p:cSldViewPr snapToGrid="0" snapToObjects="1">
      <p:cViewPr varScale="1">
        <p:scale>
          <a:sx n="113" d="100"/>
          <a:sy n="113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23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19A8D-77E3-FAED-24B9-6D0EFA3E1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938F6-54A5-F348-B87E-A31F1FDF1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379CA6-D4F7-A46D-8EC3-A9AD2E740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3739-12EF-A710-4B79-DB7F797C71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1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violmedical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A4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gen-dedup-ca3e82b03a1ec4ce89879eeeca4efbb1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2"/>
          <p:cNvSpPr txBox="1"/>
          <p:nvPr/>
        </p:nvSpPr>
        <p:spPr>
          <a:xfrm>
            <a:off x="10439400" y="389278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June 27, 2026</a:t>
            </a:r>
            <a:endParaRPr lang="en-US" sz="8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" name="Shape 3"/>
          <p:cNvSpPr/>
          <p:nvPr/>
        </p:nvSpPr>
        <p:spPr>
          <a:xfrm>
            <a:off x="9105595" y="4828946"/>
            <a:ext cx="237744" cy="237744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4"/>
          <p:cNvSpPr txBox="1"/>
          <p:nvPr/>
        </p:nvSpPr>
        <p:spPr>
          <a:xfrm>
            <a:off x="609599" y="1899861"/>
            <a:ext cx="8733739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3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Presentation Title</a:t>
            </a:r>
          </a:p>
        </p:txBody>
      </p:sp>
      <p:sp>
        <p:nvSpPr>
          <p:cNvPr id="11" name="Text 5"/>
          <p:cNvSpPr txBox="1"/>
          <p:nvPr/>
        </p:nvSpPr>
        <p:spPr>
          <a:xfrm>
            <a:off x="8190890" y="5867705"/>
            <a:ext cx="339151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Wings for the Journey</a:t>
            </a:r>
          </a:p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to beauty</a:t>
            </a:r>
            <a:endParaRPr lang="en-US" sz="9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아름다움을 향한 여정의 파트너, </a:t>
            </a:r>
            <a:r>
              <a:rPr lang="en-US" sz="7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비올메디컬</a:t>
            </a: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sz="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3" name="그림 12" descr="폰트, 그래픽, 텍스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F921F71-3869-6D63-4129-F2D094DE0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03535"/>
            <a:ext cx="1504950" cy="226234"/>
          </a:xfrm>
          <a:prstGeom prst="rect">
            <a:avLst/>
          </a:prstGeom>
        </p:spPr>
      </p:pic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AFF995BB-07E3-4A07-203D-5F085E56977F}"/>
              </a:ext>
            </a:extLst>
          </p:cNvPr>
          <p:cNvCxnSpPr>
            <a:cxnSpLocks/>
          </p:cNvCxnSpPr>
          <p:nvPr/>
        </p:nvCxnSpPr>
        <p:spPr>
          <a:xfrm>
            <a:off x="609600" y="4946650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592FFE6D-F715-EB60-9791-9CA8A88BA151}"/>
              </a:ext>
            </a:extLst>
          </p:cNvPr>
          <p:cNvCxnSpPr>
            <a:cxnSpLocks/>
          </p:cNvCxnSpPr>
          <p:nvPr/>
        </p:nvCxnSpPr>
        <p:spPr>
          <a:xfrm>
            <a:off x="609600" y="649293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4">
            <a:extLst>
              <a:ext uri="{FF2B5EF4-FFF2-40B4-BE49-F238E27FC236}">
                <a16:creationId xmlns:a16="http://schemas.microsoft.com/office/drawing/2014/main" id="{169D0DAF-318C-DEA8-27D8-E5C5C87FE652}"/>
              </a:ext>
            </a:extLst>
          </p:cNvPr>
          <p:cNvSpPr txBox="1"/>
          <p:nvPr/>
        </p:nvSpPr>
        <p:spPr>
          <a:xfrm>
            <a:off x="609599" y="2946882"/>
            <a:ext cx="10648951" cy="925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amet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elit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Sed do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eiusmod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tempor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incididunt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ut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labore et dolore magna </a:t>
            </a:r>
            <a:r>
              <a:rPr 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aliqua</a:t>
            </a:r>
            <a:r>
              <a:rPr 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0E4647F9-B34D-996C-7B6C-CD73B45F9C2C}"/>
              </a:ext>
            </a:extLst>
          </p:cNvPr>
          <p:cNvSpPr txBox="1"/>
          <p:nvPr/>
        </p:nvSpPr>
        <p:spPr>
          <a:xfrm>
            <a:off x="609600" y="4253148"/>
            <a:ext cx="5562296" cy="573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altLang="ko-KR" sz="105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Team Name</a:t>
            </a:r>
          </a:p>
          <a:p>
            <a:r>
              <a:rPr lang="en-US" sz="12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Presenter Name</a:t>
            </a:r>
          </a:p>
        </p:txBody>
      </p:sp>
      <p:pic>
        <p:nvPicPr>
          <p:cNvPr id="22" name="그래픽 21">
            <a:extLst>
              <a:ext uri="{FF2B5EF4-FFF2-40B4-BE49-F238E27FC236}">
                <a16:creationId xmlns:a16="http://schemas.microsoft.com/office/drawing/2014/main" id="{6F3A09EC-5A02-B658-B542-93169ADD81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7925" y="1013307"/>
            <a:ext cx="3954475" cy="34951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5"/>
          <p:cNvSpPr txBox="1"/>
          <p:nvPr/>
        </p:nvSpPr>
        <p:spPr>
          <a:xfrm>
            <a:off x="5115154" y="2984195"/>
            <a:ext cx="4849063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Agenda 1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3" name="Text 6"/>
          <p:cNvSpPr txBox="1"/>
          <p:nvPr/>
        </p:nvSpPr>
        <p:spPr>
          <a:xfrm>
            <a:off x="5115154" y="3317951"/>
            <a:ext cx="4849063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부제 텍스트 ] 회사 소개 또는 비즈니스 개요</a:t>
            </a:r>
            <a:endParaRPr 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4" name="Text 7"/>
          <p:cNvSpPr txBox="1"/>
          <p:nvPr/>
        </p:nvSpPr>
        <p:spPr>
          <a:xfrm>
            <a:off x="10763098" y="3069234"/>
            <a:ext cx="81930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00A4E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01</a:t>
            </a:r>
            <a:endParaRPr lang="en-US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" name="Text 8"/>
          <p:cNvSpPr txBox="1"/>
          <p:nvPr/>
        </p:nvSpPr>
        <p:spPr>
          <a:xfrm>
            <a:off x="5115154" y="3828463"/>
            <a:ext cx="4849063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Agenda 2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7" name="Text 9"/>
          <p:cNvSpPr txBox="1"/>
          <p:nvPr/>
        </p:nvSpPr>
        <p:spPr>
          <a:xfrm>
            <a:off x="5115154" y="4162219"/>
            <a:ext cx="4849063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부제 텍스트 ] 기술력 및 핵심 가치</a:t>
            </a:r>
            <a:endParaRPr 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8" name="Text 10"/>
          <p:cNvSpPr txBox="1"/>
          <p:nvPr/>
        </p:nvSpPr>
        <p:spPr>
          <a:xfrm>
            <a:off x="10763098" y="3974490"/>
            <a:ext cx="81930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00A4E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02</a:t>
            </a:r>
            <a:endParaRPr lang="en-US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0" name="Text 11"/>
          <p:cNvSpPr txBox="1"/>
          <p:nvPr/>
        </p:nvSpPr>
        <p:spPr>
          <a:xfrm>
            <a:off x="5115154" y="4679416"/>
            <a:ext cx="4849063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Agenda 3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1" name="Text 12"/>
          <p:cNvSpPr txBox="1"/>
          <p:nvPr/>
        </p:nvSpPr>
        <p:spPr>
          <a:xfrm>
            <a:off x="5115154" y="5013172"/>
            <a:ext cx="4849063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부제 텍스트 ] 제품 라인업 및 임상 성과</a:t>
            </a:r>
            <a:endParaRPr 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2" name="Text 13"/>
          <p:cNvSpPr txBox="1"/>
          <p:nvPr/>
        </p:nvSpPr>
        <p:spPr>
          <a:xfrm>
            <a:off x="10763098" y="4879746"/>
            <a:ext cx="81930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00A4E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03</a:t>
            </a:r>
            <a:endParaRPr lang="en-US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4" name="Text 14"/>
          <p:cNvSpPr txBox="1"/>
          <p:nvPr/>
        </p:nvSpPr>
        <p:spPr>
          <a:xfrm>
            <a:off x="5115154" y="5523055"/>
            <a:ext cx="4849063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Agenda 4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5" name="Text 15"/>
          <p:cNvSpPr txBox="1"/>
          <p:nvPr/>
        </p:nvSpPr>
        <p:spPr>
          <a:xfrm>
            <a:off x="5115154" y="5856811"/>
            <a:ext cx="4849063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부제 텍스트 ] 글로벌 파트너십 및 향후 계획</a:t>
            </a:r>
            <a:endParaRPr 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6" name="Text 16"/>
          <p:cNvSpPr txBox="1"/>
          <p:nvPr/>
        </p:nvSpPr>
        <p:spPr>
          <a:xfrm>
            <a:off x="10763098" y="5774944"/>
            <a:ext cx="81930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00A4E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04</a:t>
            </a:r>
            <a:endParaRPr lang="en-US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DCA65D53-9AD7-3493-708C-BA66850F86BE}"/>
              </a:ext>
            </a:extLst>
          </p:cNvPr>
          <p:cNvSpPr txBox="1"/>
          <p:nvPr/>
        </p:nvSpPr>
        <p:spPr>
          <a:xfrm>
            <a:off x="10439400" y="389278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700" dirty="0">
                <a:solidFill>
                  <a:srgbClr val="00A4E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Presentation Title</a:t>
            </a:r>
          </a:p>
        </p:txBody>
      </p: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8F5D1742-B494-F492-867C-AA3A4BA113F7}"/>
              </a:ext>
            </a:extLst>
          </p:cNvPr>
          <p:cNvCxnSpPr>
            <a:cxnSpLocks/>
          </p:cNvCxnSpPr>
          <p:nvPr/>
        </p:nvCxnSpPr>
        <p:spPr>
          <a:xfrm>
            <a:off x="609600" y="649293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 descr="폰트, 그래픽, 그래픽 디자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877647-F099-1957-9782-01E2D99A5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5" y="304635"/>
            <a:ext cx="1504645" cy="226188"/>
          </a:xfrm>
          <a:prstGeom prst="rect">
            <a:avLst/>
          </a:prstGeom>
        </p:spPr>
      </p:pic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C3631CA1-3AAF-6DEB-2733-EB451E01503C}"/>
              </a:ext>
            </a:extLst>
          </p:cNvPr>
          <p:cNvCxnSpPr>
            <a:cxnSpLocks/>
          </p:cNvCxnSpPr>
          <p:nvPr/>
        </p:nvCxnSpPr>
        <p:spPr>
          <a:xfrm>
            <a:off x="619430" y="2682886"/>
            <a:ext cx="10972800" cy="0"/>
          </a:xfrm>
          <a:prstGeom prst="line">
            <a:avLst/>
          </a:prstGeom>
          <a:ln w="19050">
            <a:solidFill>
              <a:srgbClr val="00A4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E16620-ECC9-6874-7D6F-1B7B604ED686}"/>
              </a:ext>
            </a:extLst>
          </p:cNvPr>
          <p:cNvCxnSpPr>
            <a:cxnSpLocks/>
          </p:cNvCxnSpPr>
          <p:nvPr/>
        </p:nvCxnSpPr>
        <p:spPr>
          <a:xfrm>
            <a:off x="5115154" y="3635386"/>
            <a:ext cx="647707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5">
            <a:extLst>
              <a:ext uri="{FF2B5EF4-FFF2-40B4-BE49-F238E27FC236}">
                <a16:creationId xmlns:a16="http://schemas.microsoft.com/office/drawing/2014/main" id="{F30EE104-B70F-8267-1668-3CC4F75628AB}"/>
              </a:ext>
            </a:extLst>
          </p:cNvPr>
          <p:cNvCxnSpPr>
            <a:cxnSpLocks/>
          </p:cNvCxnSpPr>
          <p:nvPr/>
        </p:nvCxnSpPr>
        <p:spPr>
          <a:xfrm>
            <a:off x="5115154" y="4479026"/>
            <a:ext cx="647707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A548EE9C-2856-E39F-499D-AC4199E766B7}"/>
              </a:ext>
            </a:extLst>
          </p:cNvPr>
          <p:cNvCxnSpPr>
            <a:cxnSpLocks/>
          </p:cNvCxnSpPr>
          <p:nvPr/>
        </p:nvCxnSpPr>
        <p:spPr>
          <a:xfrm>
            <a:off x="5115154" y="5322666"/>
            <a:ext cx="647707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5">
            <a:extLst>
              <a:ext uri="{FF2B5EF4-FFF2-40B4-BE49-F238E27FC236}">
                <a16:creationId xmlns:a16="http://schemas.microsoft.com/office/drawing/2014/main" id="{6C08FEB1-9AB1-78D8-3417-CC89A39D87CA}"/>
              </a:ext>
            </a:extLst>
          </p:cNvPr>
          <p:cNvCxnSpPr>
            <a:cxnSpLocks/>
          </p:cNvCxnSpPr>
          <p:nvPr/>
        </p:nvCxnSpPr>
        <p:spPr>
          <a:xfrm>
            <a:off x="5115154" y="6166307"/>
            <a:ext cx="647707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그림 41" descr="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D98621-C86B-9984-CBC6-2557653B4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8023" y="1672339"/>
            <a:ext cx="694207" cy="61240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386D805-5B2E-EEB5-4C61-2FD24F454636}"/>
              </a:ext>
            </a:extLst>
          </p:cNvPr>
          <p:cNvSpPr txBox="1"/>
          <p:nvPr/>
        </p:nvSpPr>
        <p:spPr>
          <a:xfrm>
            <a:off x="619430" y="1547188"/>
            <a:ext cx="3541713" cy="968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32" eaLnBrk="1" fontAlgn="auto" hangingPunct="1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spc="-3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INDEX</a:t>
            </a:r>
          </a:p>
        </p:txBody>
      </p:sp>
      <p:pic>
        <p:nvPicPr>
          <p:cNvPr id="44" name="Picture Placeholder 34">
            <a:extLst>
              <a:ext uri="{FF2B5EF4-FFF2-40B4-BE49-F238E27FC236}">
                <a16:creationId xmlns:a16="http://schemas.microsoft.com/office/drawing/2014/main" id="{1131F2F7-FAFD-E457-8739-4DC369108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r="18465"/>
          <a:stretch/>
        </p:blipFill>
        <p:spPr>
          <a:xfrm>
            <a:off x="619430" y="2860676"/>
            <a:ext cx="3711277" cy="33056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5"/>
          <p:cNvSpPr txBox="1"/>
          <p:nvPr/>
        </p:nvSpPr>
        <p:spPr>
          <a:xfrm>
            <a:off x="590702" y="2144820"/>
            <a:ext cx="6667805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kern="0" spc="-15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Proven Expertise And Experience</a:t>
            </a:r>
            <a:endParaRPr lang="en-US" sz="18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Text 6"/>
          <p:cNvSpPr txBox="1"/>
          <p:nvPr/>
        </p:nvSpPr>
        <p:spPr>
          <a:xfrm>
            <a:off x="590702" y="3220637"/>
            <a:ext cx="10478110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본문 텍스트 자리표시자 ] 회사 소개, 기술 설명, 임상 결과 등 핵심 내러티브를 자연스럽게 전달할 수 있도록 설계된 기본 콘텐츠 페이지입니다. 충분한 여백과 1.85의 행간을 사용해 가독성을 우선시합니다.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" name="Text 7"/>
          <p:cNvSpPr txBox="1"/>
          <p:nvPr/>
        </p:nvSpPr>
        <p:spPr>
          <a:xfrm>
            <a:off x="590702" y="3659549"/>
            <a:ext cx="10478110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본문 자리표시자 ] 두 번째 문단에서는 첫 문단에서 제시한 내용을 보강하거나 임상적·산업적 의미를 풀어주세요. 본문은 최대 3~4문단을 권장합니다.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0" y="6172200"/>
            <a:ext cx="12191695" cy="685800"/>
          </a:xfrm>
          <a:prstGeom prst="rect">
            <a:avLst/>
          </a:prstGeom>
          <a:solidFill>
            <a:srgbClr val="00A4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552721C2-F2F6-0CC7-A7C6-E981581029E0}"/>
              </a:ext>
            </a:extLst>
          </p:cNvPr>
          <p:cNvSpPr txBox="1"/>
          <p:nvPr/>
        </p:nvSpPr>
        <p:spPr>
          <a:xfrm>
            <a:off x="10439400" y="389278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700" dirty="0">
                <a:solidFill>
                  <a:srgbClr val="00A4E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Presentation Title</a:t>
            </a:r>
          </a:p>
        </p:txBody>
      </p: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5B3480C7-4325-68AE-9CAD-F371EE95996C}"/>
              </a:ext>
            </a:extLst>
          </p:cNvPr>
          <p:cNvCxnSpPr>
            <a:cxnSpLocks/>
          </p:cNvCxnSpPr>
          <p:nvPr/>
        </p:nvCxnSpPr>
        <p:spPr>
          <a:xfrm>
            <a:off x="609600" y="649293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 descr="폰트, 그래픽, 그래픽 디자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7E2BA5-E94F-C8D2-A43D-ED002790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5" y="304635"/>
            <a:ext cx="1504645" cy="226188"/>
          </a:xfrm>
          <a:prstGeom prst="rect">
            <a:avLst/>
          </a:prstGeom>
        </p:spPr>
      </p:pic>
      <p:sp>
        <p:nvSpPr>
          <p:cNvPr id="20" name="Text 5">
            <a:extLst>
              <a:ext uri="{FF2B5EF4-FFF2-40B4-BE49-F238E27FC236}">
                <a16:creationId xmlns:a16="http://schemas.microsoft.com/office/drawing/2014/main" id="{B0594D92-596D-6DA1-FAD4-BED6B4072B1C}"/>
              </a:ext>
            </a:extLst>
          </p:cNvPr>
          <p:cNvSpPr txBox="1"/>
          <p:nvPr/>
        </p:nvSpPr>
        <p:spPr>
          <a:xfrm>
            <a:off x="8190890" y="6234834"/>
            <a:ext cx="339151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Wings for the Journey</a:t>
            </a:r>
          </a:p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to beauty</a:t>
            </a:r>
            <a:endParaRPr lang="en-US" sz="9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아름다움을 향한 여정의 파트너, </a:t>
            </a:r>
            <a:r>
              <a:rPr lang="en-US" sz="7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비올메디컬</a:t>
            </a: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sz="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BFBD8891-98FF-10F2-862F-E70E425674D6}"/>
              </a:ext>
            </a:extLst>
          </p:cNvPr>
          <p:cNvSpPr txBox="1"/>
          <p:nvPr/>
        </p:nvSpPr>
        <p:spPr>
          <a:xfrm>
            <a:off x="609599" y="1010964"/>
            <a:ext cx="8733739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0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Title</a:t>
            </a:r>
            <a:endParaRPr lang="en-US" sz="5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5"/>
          <p:cNvSpPr txBox="1"/>
          <p:nvPr/>
        </p:nvSpPr>
        <p:spPr>
          <a:xfrm>
            <a:off x="609905" y="3114446"/>
            <a:ext cx="7626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01</a:t>
            </a:r>
            <a:endParaRPr lang="en-US" sz="15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Text 6"/>
          <p:cNvSpPr txBox="1"/>
          <p:nvPr/>
        </p:nvSpPr>
        <p:spPr>
          <a:xfrm>
            <a:off x="609905" y="3581705"/>
            <a:ext cx="34290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kern="0" spc="-37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Innovation</a:t>
            </a:r>
            <a:endParaRPr lang="en-US" sz="2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Text 7"/>
          <p:cNvSpPr txBox="1"/>
          <p:nvPr/>
        </p:nvSpPr>
        <p:spPr>
          <a:xfrm>
            <a:off x="609905" y="4095598"/>
            <a:ext cx="3429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차세대 기술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3" name="Text 8"/>
          <p:cNvSpPr txBox="1"/>
          <p:nvPr/>
        </p:nvSpPr>
        <p:spPr>
          <a:xfrm>
            <a:off x="609905" y="4381805"/>
            <a:ext cx="3314699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본문 자리표시자 ] 핵심 기술과 R&amp;D 성과를 자세하게 설명할 수 </a:t>
            </a:r>
            <a:r>
              <a:rPr lang="en-US" sz="900" dirty="0" err="1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있는</a:t>
            </a: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</a:p>
          <a:p>
            <a:pPr marL="0" indent="0" algn="l">
              <a:buNone/>
            </a:pPr>
            <a:r>
              <a:rPr lang="en-US" sz="900" dirty="0" err="1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영역입니다</a:t>
            </a: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 3~4줄 이내로 간결하게 정리하세요.</a:t>
            </a:r>
            <a:endParaRPr 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4" name="Text 9"/>
          <p:cNvSpPr txBox="1"/>
          <p:nvPr/>
        </p:nvSpPr>
        <p:spPr>
          <a:xfrm>
            <a:off x="4438651" y="3114446"/>
            <a:ext cx="7626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02</a:t>
            </a:r>
            <a:endParaRPr lang="en-US" sz="15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" name="Text 10"/>
          <p:cNvSpPr txBox="1"/>
          <p:nvPr/>
        </p:nvSpPr>
        <p:spPr>
          <a:xfrm>
            <a:off x="4438651" y="3581705"/>
            <a:ext cx="34290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kern="0" spc="-37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Precision</a:t>
            </a:r>
            <a:endParaRPr lang="en-US" sz="2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7" name="Text 11"/>
          <p:cNvSpPr txBox="1"/>
          <p:nvPr/>
        </p:nvSpPr>
        <p:spPr>
          <a:xfrm>
            <a:off x="4438651" y="4095598"/>
            <a:ext cx="3429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정밀한 임상 결과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8" name="Text 12"/>
          <p:cNvSpPr txBox="1"/>
          <p:nvPr/>
        </p:nvSpPr>
        <p:spPr>
          <a:xfrm>
            <a:off x="4438651" y="4381805"/>
            <a:ext cx="331946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본문 자리표시자 ] 정밀한 깊이 제어와 균일한 에너지 전달로 </a:t>
            </a:r>
            <a:r>
              <a:rPr lang="en-US" sz="900" dirty="0" err="1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시술자와</a:t>
            </a: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</a:p>
          <a:p>
            <a:pPr marL="0" indent="0" algn="l">
              <a:buNone/>
            </a:pPr>
            <a:r>
              <a:rPr lang="en-US" sz="900" dirty="0" err="1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환자</a:t>
            </a: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모두에게 신뢰할 수 있는 결과를 제공합니다.</a:t>
            </a:r>
            <a:endParaRPr 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9" name="Text 13"/>
          <p:cNvSpPr txBox="1"/>
          <p:nvPr/>
        </p:nvSpPr>
        <p:spPr>
          <a:xfrm>
            <a:off x="8267398" y="3114446"/>
            <a:ext cx="7626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03</a:t>
            </a:r>
            <a:endParaRPr lang="en-US" sz="15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1" name="Text 14"/>
          <p:cNvSpPr txBox="1"/>
          <p:nvPr/>
        </p:nvSpPr>
        <p:spPr>
          <a:xfrm>
            <a:off x="8267398" y="3581705"/>
            <a:ext cx="34290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kern="0" spc="-37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Trust</a:t>
            </a:r>
            <a:endParaRPr lang="en-US" sz="2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2" name="Text 15"/>
          <p:cNvSpPr txBox="1"/>
          <p:nvPr/>
        </p:nvSpPr>
        <p:spPr>
          <a:xfrm>
            <a:off x="8267398" y="4095598"/>
            <a:ext cx="34290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글로벌 인증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3" name="Text 16"/>
          <p:cNvSpPr txBox="1"/>
          <p:nvPr/>
        </p:nvSpPr>
        <p:spPr>
          <a:xfrm>
            <a:off x="8267398" y="4381805"/>
            <a:ext cx="3324222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본문 자리표시자 ] FDA, CE, MFDS 등 글로벌 인증을 통해 </a:t>
            </a:r>
            <a:r>
              <a:rPr lang="en-US" sz="900" dirty="0" err="1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안전성과</a:t>
            </a: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</a:p>
          <a:p>
            <a:pPr marL="0" indent="0" algn="l">
              <a:buNone/>
            </a:pPr>
            <a:r>
              <a:rPr lang="en-US" sz="900" dirty="0" err="1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신뢰성을</a:t>
            </a:r>
            <a:r>
              <a:rPr lang="en-US" sz="9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입증한 메디컬 디바이스 브랜드입니다.</a:t>
            </a:r>
            <a:endParaRPr 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59F1D99C-BA7F-29FF-4661-5E84BDE57F8A}"/>
              </a:ext>
            </a:extLst>
          </p:cNvPr>
          <p:cNvSpPr txBox="1"/>
          <p:nvPr/>
        </p:nvSpPr>
        <p:spPr>
          <a:xfrm>
            <a:off x="609600" y="1010964"/>
            <a:ext cx="5486400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0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Key Highlights</a:t>
            </a:r>
            <a:endParaRPr lang="en-US" sz="5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BA3DF7F7-2BCA-D90E-8743-A7BA62207C1E}"/>
              </a:ext>
            </a:extLst>
          </p:cNvPr>
          <p:cNvSpPr txBox="1"/>
          <p:nvPr/>
        </p:nvSpPr>
        <p:spPr>
          <a:xfrm>
            <a:off x="590702" y="2144820"/>
            <a:ext cx="6667805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kern="0" spc="-15" dirty="0">
                <a:solidFill>
                  <a:srgbClr val="1FA3E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3-Column Layout Variant</a:t>
            </a:r>
            <a:endParaRPr lang="en-US" sz="18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0" name="Shape 8">
            <a:extLst>
              <a:ext uri="{FF2B5EF4-FFF2-40B4-BE49-F238E27FC236}">
                <a16:creationId xmlns:a16="http://schemas.microsoft.com/office/drawing/2014/main" id="{EC6DFA8A-E44D-5247-4FF3-49AF23D48073}"/>
              </a:ext>
            </a:extLst>
          </p:cNvPr>
          <p:cNvSpPr/>
          <p:nvPr/>
        </p:nvSpPr>
        <p:spPr>
          <a:xfrm>
            <a:off x="0" y="6172200"/>
            <a:ext cx="12191695" cy="685800"/>
          </a:xfrm>
          <a:prstGeom prst="rect">
            <a:avLst/>
          </a:prstGeom>
          <a:solidFill>
            <a:srgbClr val="00A4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1" name="Text 5">
            <a:extLst>
              <a:ext uri="{FF2B5EF4-FFF2-40B4-BE49-F238E27FC236}">
                <a16:creationId xmlns:a16="http://schemas.microsoft.com/office/drawing/2014/main" id="{E0F3CC25-4F7B-B579-8901-3D49818B5879}"/>
              </a:ext>
            </a:extLst>
          </p:cNvPr>
          <p:cNvSpPr txBox="1"/>
          <p:nvPr/>
        </p:nvSpPr>
        <p:spPr>
          <a:xfrm>
            <a:off x="8190890" y="6234834"/>
            <a:ext cx="339151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Wings for the Journey</a:t>
            </a:r>
          </a:p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to beauty</a:t>
            </a:r>
            <a:endParaRPr lang="en-US" sz="9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아름다움을 향한 여정의 파트너, </a:t>
            </a:r>
            <a:r>
              <a:rPr lang="en-US" sz="7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비올메디컬</a:t>
            </a: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sz="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BEF7175C-4E8C-F7D2-321A-395144DA9E9C}"/>
              </a:ext>
            </a:extLst>
          </p:cNvPr>
          <p:cNvSpPr txBox="1"/>
          <p:nvPr/>
        </p:nvSpPr>
        <p:spPr>
          <a:xfrm>
            <a:off x="10439400" y="389278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700" dirty="0">
                <a:solidFill>
                  <a:srgbClr val="00A4E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Presentation Title</a:t>
            </a:r>
          </a:p>
        </p:txBody>
      </p:sp>
      <p:cxnSp>
        <p:nvCxnSpPr>
          <p:cNvPr id="33" name="Straight Connector 35">
            <a:extLst>
              <a:ext uri="{FF2B5EF4-FFF2-40B4-BE49-F238E27FC236}">
                <a16:creationId xmlns:a16="http://schemas.microsoft.com/office/drawing/2014/main" id="{E425E859-FBDE-5050-9FC0-0B223C9B99FE}"/>
              </a:ext>
            </a:extLst>
          </p:cNvPr>
          <p:cNvCxnSpPr>
            <a:cxnSpLocks/>
          </p:cNvCxnSpPr>
          <p:nvPr/>
        </p:nvCxnSpPr>
        <p:spPr>
          <a:xfrm>
            <a:off x="609600" y="649293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 descr="폰트, 그래픽, 그래픽 디자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3CCEA7-ADA7-AC6F-5132-461951D28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5" y="304635"/>
            <a:ext cx="1504645" cy="226188"/>
          </a:xfrm>
          <a:prstGeom prst="rect">
            <a:avLst/>
          </a:prstGeom>
        </p:spPr>
      </p:pic>
      <p:cxnSp>
        <p:nvCxnSpPr>
          <p:cNvPr id="35" name="Straight Connector 35">
            <a:extLst>
              <a:ext uri="{FF2B5EF4-FFF2-40B4-BE49-F238E27FC236}">
                <a16:creationId xmlns:a16="http://schemas.microsoft.com/office/drawing/2014/main" id="{5BA8165F-E9C8-9ECE-875B-F45C18BE61F7}"/>
              </a:ext>
            </a:extLst>
          </p:cNvPr>
          <p:cNvCxnSpPr>
            <a:cxnSpLocks/>
          </p:cNvCxnSpPr>
          <p:nvPr/>
        </p:nvCxnSpPr>
        <p:spPr>
          <a:xfrm>
            <a:off x="590702" y="3489322"/>
            <a:ext cx="333390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5">
            <a:extLst>
              <a:ext uri="{FF2B5EF4-FFF2-40B4-BE49-F238E27FC236}">
                <a16:creationId xmlns:a16="http://schemas.microsoft.com/office/drawing/2014/main" id="{D708F655-81C0-175E-D604-2E7E5365B68C}"/>
              </a:ext>
            </a:extLst>
          </p:cNvPr>
          <p:cNvCxnSpPr>
            <a:cxnSpLocks/>
          </p:cNvCxnSpPr>
          <p:nvPr/>
        </p:nvCxnSpPr>
        <p:spPr>
          <a:xfrm>
            <a:off x="4424210" y="3489322"/>
            <a:ext cx="333390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5">
            <a:extLst>
              <a:ext uri="{FF2B5EF4-FFF2-40B4-BE49-F238E27FC236}">
                <a16:creationId xmlns:a16="http://schemas.microsoft.com/office/drawing/2014/main" id="{35A94EC3-AE4B-0E9D-381F-B141631825B8}"/>
              </a:ext>
            </a:extLst>
          </p:cNvPr>
          <p:cNvCxnSpPr>
            <a:cxnSpLocks/>
          </p:cNvCxnSpPr>
          <p:nvPr/>
        </p:nvCxnSpPr>
        <p:spPr>
          <a:xfrm>
            <a:off x="8257718" y="3489322"/>
            <a:ext cx="333390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E168-62C5-0871-1C5B-8ADD974C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FD8B45E-4DF3-4836-3D4D-A59AF24449D8}"/>
              </a:ext>
            </a:extLst>
          </p:cNvPr>
          <p:cNvSpPr/>
          <p:nvPr/>
        </p:nvSpPr>
        <p:spPr>
          <a:xfrm>
            <a:off x="0" y="0"/>
            <a:ext cx="12191695" cy="2790825"/>
          </a:xfrm>
          <a:prstGeom prst="rect">
            <a:avLst/>
          </a:prstGeom>
          <a:solidFill>
            <a:srgbClr val="00A4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A743F3D-9629-575E-FCAA-94B01092B5E7}"/>
              </a:ext>
            </a:extLst>
          </p:cNvPr>
          <p:cNvSpPr txBox="1"/>
          <p:nvPr/>
        </p:nvSpPr>
        <p:spPr>
          <a:xfrm>
            <a:off x="10439400" y="389278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June 27, 2026</a:t>
            </a:r>
            <a:endParaRPr lang="en-US" sz="8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3" name="그림 12" descr="폰트, 그래픽, 텍스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6DDAF9-7949-17CA-0364-49B0D6488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3535"/>
            <a:ext cx="1504950" cy="226234"/>
          </a:xfrm>
          <a:prstGeom prst="rect">
            <a:avLst/>
          </a:prstGeom>
        </p:spPr>
      </p:pic>
      <p:cxnSp>
        <p:nvCxnSpPr>
          <p:cNvPr id="15" name="Straight Connector 35">
            <a:extLst>
              <a:ext uri="{FF2B5EF4-FFF2-40B4-BE49-F238E27FC236}">
                <a16:creationId xmlns:a16="http://schemas.microsoft.com/office/drawing/2014/main" id="{61C87867-6902-8DEE-721A-7AD967E5114B}"/>
              </a:ext>
            </a:extLst>
          </p:cNvPr>
          <p:cNvCxnSpPr>
            <a:cxnSpLocks/>
          </p:cNvCxnSpPr>
          <p:nvPr/>
        </p:nvCxnSpPr>
        <p:spPr>
          <a:xfrm>
            <a:off x="609600" y="649293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5">
            <a:extLst>
              <a:ext uri="{FF2B5EF4-FFF2-40B4-BE49-F238E27FC236}">
                <a16:creationId xmlns:a16="http://schemas.microsoft.com/office/drawing/2014/main" id="{CE81DCCF-07C9-7B04-3AFF-24D2D17A7ADE}"/>
              </a:ext>
            </a:extLst>
          </p:cNvPr>
          <p:cNvSpPr txBox="1"/>
          <p:nvPr/>
        </p:nvSpPr>
        <p:spPr>
          <a:xfrm>
            <a:off x="590702" y="2144820"/>
            <a:ext cx="6667805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kern="0" spc="-15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Proven Expertise And Experience</a:t>
            </a:r>
            <a:endParaRPr lang="en-US" sz="1800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6EDEBDA-2116-93D8-BA68-913BCB405491}"/>
              </a:ext>
            </a:extLst>
          </p:cNvPr>
          <p:cNvSpPr txBox="1"/>
          <p:nvPr/>
        </p:nvSpPr>
        <p:spPr>
          <a:xfrm>
            <a:off x="609599" y="1010964"/>
            <a:ext cx="8733739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0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Title</a:t>
            </a:r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7792CFAF-8205-4EBA-0D4E-CF971220F731}"/>
              </a:ext>
            </a:extLst>
          </p:cNvPr>
          <p:cNvSpPr/>
          <p:nvPr/>
        </p:nvSpPr>
        <p:spPr>
          <a:xfrm>
            <a:off x="0" y="6172200"/>
            <a:ext cx="12191695" cy="685800"/>
          </a:xfrm>
          <a:prstGeom prst="rect">
            <a:avLst/>
          </a:prstGeom>
          <a:solidFill>
            <a:srgbClr val="00A4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D8FAD86E-E637-194D-E1A6-27724D7DC4BF}"/>
              </a:ext>
            </a:extLst>
          </p:cNvPr>
          <p:cNvSpPr txBox="1"/>
          <p:nvPr/>
        </p:nvSpPr>
        <p:spPr>
          <a:xfrm>
            <a:off x="8190890" y="6234834"/>
            <a:ext cx="339151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Wings for the Journey</a:t>
            </a:r>
          </a:p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to beauty</a:t>
            </a:r>
            <a:endParaRPr lang="en-US" sz="9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아름다움을 향한 여정의 파트너, </a:t>
            </a:r>
            <a:r>
              <a:rPr lang="en-US" sz="7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비올메디컬</a:t>
            </a: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sz="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C23AE026-2FBF-A5D0-7C01-E8CBE3379028}"/>
              </a:ext>
            </a:extLst>
          </p:cNvPr>
          <p:cNvSpPr txBox="1"/>
          <p:nvPr/>
        </p:nvSpPr>
        <p:spPr>
          <a:xfrm>
            <a:off x="590702" y="3220637"/>
            <a:ext cx="10478110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본문 텍스트 자리표시자 ] 회사 소개, 기술 설명, 임상 결과 등 핵심 내러티브를 자연스럽게 전달할 수 있도록 설계된 기본 콘텐츠 페이지입니다. 충분한 여백과 1.85의 행간을 사용해 가독성을 우선시합니다.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0" name="Text 7">
            <a:extLst>
              <a:ext uri="{FF2B5EF4-FFF2-40B4-BE49-F238E27FC236}">
                <a16:creationId xmlns:a16="http://schemas.microsoft.com/office/drawing/2014/main" id="{23AD1B9B-5DE9-7C7A-3822-15F6CA72D163}"/>
              </a:ext>
            </a:extLst>
          </p:cNvPr>
          <p:cNvSpPr txBox="1"/>
          <p:nvPr/>
        </p:nvSpPr>
        <p:spPr>
          <a:xfrm>
            <a:off x="590702" y="3659549"/>
            <a:ext cx="10478110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본문 자리표시자 ] 두 번째 문단에서는 첫 문단에서 제시한 내용을 보강하거나 임상적·산업적 의미를 풀어주세요. 본문은 최대 3~4문단을 권장합니다.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49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35">
            <a:extLst>
              <a:ext uri="{FF2B5EF4-FFF2-40B4-BE49-F238E27FC236}">
                <a16:creationId xmlns:a16="http://schemas.microsoft.com/office/drawing/2014/main" id="{91CBBF5E-7FF6-AD46-3C7F-F970837B7C8E}"/>
              </a:ext>
            </a:extLst>
          </p:cNvPr>
          <p:cNvCxnSpPr>
            <a:cxnSpLocks/>
          </p:cNvCxnSpPr>
          <p:nvPr/>
        </p:nvCxnSpPr>
        <p:spPr>
          <a:xfrm>
            <a:off x="609600" y="649293"/>
            <a:ext cx="109728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2"/>
          <p:cNvSpPr txBox="1"/>
          <p:nvPr/>
        </p:nvSpPr>
        <p:spPr>
          <a:xfrm>
            <a:off x="10477195" y="342900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7A7A7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2026</a:t>
            </a:r>
            <a:endParaRPr lang="en-US" sz="800" dirty="0"/>
          </a:p>
        </p:txBody>
      </p:sp>
      <p:pic>
        <p:nvPicPr>
          <p:cNvPr id="6" name="Image 1" descr="gen-dedup-86e620e58115e32c3ce76227d6e57dd5.png"/>
          <p:cNvPicPr>
            <a:picLocks noChangeAspect="1"/>
          </p:cNvPicPr>
          <p:nvPr/>
        </p:nvPicPr>
        <p:blipFill>
          <a:blip r:embed="rId3"/>
          <a:srcRect l="-2" r="-2"/>
          <a:stretch/>
        </p:blipFill>
        <p:spPr>
          <a:xfrm>
            <a:off x="6963156" y="0"/>
            <a:ext cx="5229454" cy="6858000"/>
          </a:xfrm>
          <a:prstGeom prst="rect">
            <a:avLst/>
          </a:prstGeom>
        </p:spPr>
      </p:pic>
      <p:sp>
        <p:nvSpPr>
          <p:cNvPr id="11" name="Text 4"/>
          <p:cNvSpPr txBox="1"/>
          <p:nvPr/>
        </p:nvSpPr>
        <p:spPr>
          <a:xfrm>
            <a:off x="609599" y="3429000"/>
            <a:ext cx="6286500" cy="762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 설명 자리표시자 ] 책임 있는 비즈니스 관행을 통해 환경적 영향을 최소화하고 사회적 가치를 실현합니다. </a:t>
            </a:r>
          </a:p>
          <a:p>
            <a:pPr marL="0" indent="0" algn="l">
              <a:buNone/>
            </a:pPr>
            <a:r>
              <a:rPr lang="en-US" sz="1000" dirty="0" err="1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윤리적</a:t>
            </a:r>
            <a:r>
              <a:rPr lang="en-US" sz="1000" dirty="0">
                <a:solidFill>
                  <a:srgbClr val="1A1A1A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거버넌스를 바탕으로 지속 가능한 성장을 추구합니다.</a:t>
            </a:r>
            <a:endParaRPr lang="en-US" sz="1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4" name="그림 13" descr="폰트, 그래픽, 그래픽 디자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2356C5-2838-D2F1-2894-0113547D7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5" y="304635"/>
            <a:ext cx="1504645" cy="226188"/>
          </a:xfrm>
          <a:prstGeom prst="rect">
            <a:avLst/>
          </a:prstGeom>
        </p:spPr>
      </p:pic>
      <p:sp>
        <p:nvSpPr>
          <p:cNvPr id="15" name="Text 4">
            <a:extLst>
              <a:ext uri="{FF2B5EF4-FFF2-40B4-BE49-F238E27FC236}">
                <a16:creationId xmlns:a16="http://schemas.microsoft.com/office/drawing/2014/main" id="{78F5DCBB-0E38-EE63-4B8A-E5F2C4A7084F}"/>
              </a:ext>
            </a:extLst>
          </p:cNvPr>
          <p:cNvSpPr txBox="1"/>
          <p:nvPr/>
        </p:nvSpPr>
        <p:spPr>
          <a:xfrm>
            <a:off x="609599" y="1181429"/>
            <a:ext cx="7419975" cy="19322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0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Sustainability &amp; </a:t>
            </a:r>
          </a:p>
          <a:p>
            <a:r>
              <a:rPr lang="en-US" sz="60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Esg</a:t>
            </a:r>
            <a:r>
              <a:rPr lang="en-US" sz="60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60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ommitment</a:t>
            </a:r>
            <a:endParaRPr lang="en-US" sz="60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4C8D4A68-52B3-2042-9D21-132675C9BAC4}"/>
              </a:ext>
            </a:extLst>
          </p:cNvPr>
          <p:cNvSpPr txBox="1"/>
          <p:nvPr/>
        </p:nvSpPr>
        <p:spPr>
          <a:xfrm>
            <a:off x="10439400" y="389278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Presentation Title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8">
            <a:extLst>
              <a:ext uri="{FF2B5EF4-FFF2-40B4-BE49-F238E27FC236}">
                <a16:creationId xmlns:a16="http://schemas.microsoft.com/office/drawing/2014/main" id="{79C6A08A-F3FE-B11F-B65F-9F7586229416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A4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0" descr="gen-dedup-ca3e82b03a1ec4ce89879eeeca4efbb1.png">
            <a:extLst>
              <a:ext uri="{FF2B5EF4-FFF2-40B4-BE49-F238E27FC236}">
                <a16:creationId xmlns:a16="http://schemas.microsoft.com/office/drawing/2014/main" id="{1397F949-4201-118A-8C18-1C8790E5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-1" y="0"/>
            <a:ext cx="12191695" cy="6858000"/>
          </a:xfrm>
          <a:prstGeom prst="rect">
            <a:avLst/>
          </a:prstGeom>
        </p:spPr>
      </p:pic>
      <p:sp>
        <p:nvSpPr>
          <p:cNvPr id="11" name="Text 6"/>
          <p:cNvSpPr txBox="1"/>
          <p:nvPr/>
        </p:nvSpPr>
        <p:spPr>
          <a:xfrm>
            <a:off x="609600" y="5299014"/>
            <a:ext cx="32964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kern="0" spc="9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HEAD OFFICE</a:t>
            </a:r>
            <a:endParaRPr lang="en-US" sz="800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Text 7"/>
          <p:cNvSpPr txBox="1"/>
          <p:nvPr/>
        </p:nvSpPr>
        <p:spPr>
          <a:xfrm>
            <a:off x="609600" y="5384797"/>
            <a:ext cx="329641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C-209-1, 802~809, Bundang Technopark C, 744, Pangyo-ro, Bundang-gu, Seongnam-si, Gyeonggi-do, Republic of Korea (13510)</a:t>
            </a:r>
          </a:p>
        </p:txBody>
      </p:sp>
      <p:sp>
        <p:nvSpPr>
          <p:cNvPr id="13" name="Text 8"/>
          <p:cNvSpPr txBox="1"/>
          <p:nvPr/>
        </p:nvSpPr>
        <p:spPr>
          <a:xfrm>
            <a:off x="609600" y="5934456"/>
            <a:ext cx="32964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kern="0" spc="9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PANGYO OFFICE</a:t>
            </a:r>
            <a:endParaRPr lang="en-US" sz="800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4" name="Text 9"/>
          <p:cNvSpPr txBox="1"/>
          <p:nvPr/>
        </p:nvSpPr>
        <p:spPr>
          <a:xfrm>
            <a:off x="609600" y="6078017"/>
            <a:ext cx="329641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5F, Twosun World Building, 221 Pangyoyeok-ro, Bundang-gu, Seongnam-si, Gyeonggi-do, Republic of Korea (13494)</a:t>
            </a:r>
          </a:p>
        </p:txBody>
      </p:sp>
      <p:sp>
        <p:nvSpPr>
          <p:cNvPr id="15" name="Text 10"/>
          <p:cNvSpPr txBox="1"/>
          <p:nvPr/>
        </p:nvSpPr>
        <p:spPr>
          <a:xfrm>
            <a:off x="4515612" y="5299014"/>
            <a:ext cx="28200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kern="0" spc="9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CONTACT</a:t>
            </a:r>
            <a:endParaRPr lang="en-US" sz="800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" name="Text 11"/>
          <p:cNvSpPr txBox="1"/>
          <p:nvPr/>
        </p:nvSpPr>
        <p:spPr>
          <a:xfrm>
            <a:off x="4515612" y="5370203"/>
            <a:ext cx="2820010" cy="6495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Tel </a:t>
            </a:r>
            <a:r>
              <a:rPr lang="en-US" sz="8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+82-31-8017-7893 </a:t>
            </a:r>
            <a:r>
              <a:rPr lang="en-US" sz="8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Fax</a:t>
            </a:r>
            <a:r>
              <a:rPr lang="en-US" sz="8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+82-31-8016-7894</a:t>
            </a:r>
          </a:p>
          <a:p>
            <a:pPr marL="0" indent="0" algn="l">
              <a:buNone/>
            </a:pPr>
            <a:r>
              <a:rPr lang="en-US" sz="8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Mail</a:t>
            </a:r>
            <a:r>
              <a:rPr lang="en-US" sz="8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info@violmedical.com</a:t>
            </a:r>
          </a:p>
          <a:p>
            <a:pPr marL="0" indent="0" algn="l">
              <a:buNone/>
            </a:pPr>
            <a:r>
              <a:rPr lang="en-US" sz="8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hlinkClick r:id="rId4"/>
              </a:rPr>
              <a:t>www.violmedical.com</a:t>
            </a:r>
            <a:r>
              <a:rPr lang="en-US" sz="8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55D04EAA-3D5A-F16E-EE78-A0F35648B54C}"/>
              </a:ext>
            </a:extLst>
          </p:cNvPr>
          <p:cNvSpPr txBox="1"/>
          <p:nvPr/>
        </p:nvSpPr>
        <p:spPr>
          <a:xfrm>
            <a:off x="609599" y="2178828"/>
            <a:ext cx="8733739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3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Thank You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5178373A-16DA-5956-1CD2-FDF1FB8D2034}"/>
              </a:ext>
            </a:extLst>
          </p:cNvPr>
          <p:cNvSpPr txBox="1"/>
          <p:nvPr/>
        </p:nvSpPr>
        <p:spPr>
          <a:xfrm>
            <a:off x="10439400" y="389278"/>
            <a:ext cx="11430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June 27, 2026</a:t>
            </a:r>
            <a:endParaRPr lang="en-US" sz="8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27" name="그림 26" descr="폰트, 그래픽, 텍스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1320AA-6837-A1D8-2531-A9E032DF9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03535"/>
            <a:ext cx="1504950" cy="226234"/>
          </a:xfrm>
          <a:prstGeom prst="rect">
            <a:avLst/>
          </a:prstGeom>
        </p:spPr>
      </p:pic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2690E349-9A47-64C4-B0AF-27437DDF8155}"/>
              </a:ext>
            </a:extLst>
          </p:cNvPr>
          <p:cNvCxnSpPr>
            <a:cxnSpLocks/>
          </p:cNvCxnSpPr>
          <p:nvPr/>
        </p:nvCxnSpPr>
        <p:spPr>
          <a:xfrm>
            <a:off x="609600" y="649293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3">
            <a:extLst>
              <a:ext uri="{FF2B5EF4-FFF2-40B4-BE49-F238E27FC236}">
                <a16:creationId xmlns:a16="http://schemas.microsoft.com/office/drawing/2014/main" id="{65CFB526-E711-0C3D-09B6-0CB34283C9A0}"/>
              </a:ext>
            </a:extLst>
          </p:cNvPr>
          <p:cNvSpPr/>
          <p:nvPr/>
        </p:nvSpPr>
        <p:spPr>
          <a:xfrm>
            <a:off x="9105595" y="4828946"/>
            <a:ext cx="237744" cy="237744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cxnSp>
        <p:nvCxnSpPr>
          <p:cNvPr id="32" name="Straight Connector 35">
            <a:extLst>
              <a:ext uri="{FF2B5EF4-FFF2-40B4-BE49-F238E27FC236}">
                <a16:creationId xmlns:a16="http://schemas.microsoft.com/office/drawing/2014/main" id="{B720EE97-091E-5B64-5086-A693F47B83E6}"/>
              </a:ext>
            </a:extLst>
          </p:cNvPr>
          <p:cNvCxnSpPr>
            <a:cxnSpLocks/>
          </p:cNvCxnSpPr>
          <p:nvPr/>
        </p:nvCxnSpPr>
        <p:spPr>
          <a:xfrm>
            <a:off x="609600" y="4946650"/>
            <a:ext cx="1097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5">
            <a:extLst>
              <a:ext uri="{FF2B5EF4-FFF2-40B4-BE49-F238E27FC236}">
                <a16:creationId xmlns:a16="http://schemas.microsoft.com/office/drawing/2014/main" id="{BFADDA96-3CCA-DFBD-AEA7-E57C895EECC7}"/>
              </a:ext>
            </a:extLst>
          </p:cNvPr>
          <p:cNvSpPr txBox="1"/>
          <p:nvPr/>
        </p:nvSpPr>
        <p:spPr>
          <a:xfrm>
            <a:off x="8190890" y="5867705"/>
            <a:ext cx="339151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Wings for the Journey</a:t>
            </a:r>
          </a:p>
          <a:p>
            <a:pPr marL="0" indent="0" algn="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to beauty</a:t>
            </a:r>
            <a:endParaRPr lang="en-US" sz="9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아름다움을 향한 여정의 파트너, </a:t>
            </a:r>
            <a:r>
              <a:rPr lang="en-US" sz="700" b="1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비올메디컬</a:t>
            </a:r>
            <a:r>
              <a:rPr lang="en-US" sz="700" dirty="0">
                <a:solidFill>
                  <a:srgbClr val="FFFFFF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sz="7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CECB3764-0930-09A1-7CB8-4C8B3C9899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7925" y="1013307"/>
            <a:ext cx="3954475" cy="34951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471</Words>
  <Application>Microsoft Office PowerPoint</Application>
  <PresentationFormat>와이드스크린</PresentationFormat>
  <Paragraphs>86</Paragraphs>
  <Slides>7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4" baseType="lpstr">
      <vt:lpstr>Pretendard</vt:lpstr>
      <vt:lpstr>맑은 고딕</vt:lpstr>
      <vt:lpstr>Inter</vt:lpstr>
      <vt:lpstr>Arial</vt:lpstr>
      <vt:lpstr>Pretendard Medium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장은하</cp:lastModifiedBy>
  <cp:revision>5</cp:revision>
  <dcterms:created xsi:type="dcterms:W3CDTF">2026-06-08T08:34:21Z</dcterms:created>
  <dcterms:modified xsi:type="dcterms:W3CDTF">2026-06-10T23:26:47Z</dcterms:modified>
</cp:coreProperties>
</file>