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5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CF34B3-7A5A-664C-AE96-ED506048315B}" v="5" dt="2026-02-11T01:08:54.9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62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장은하" userId="S::eh.chang@scarletrf.com::5d2b2121-cd0f-40b4-b088-a19ed7aee798" providerId="AD" clId="Web-{B7CF34B3-7A5A-664C-AE96-ED506048315B}"/>
    <pc:docChg chg="modSld">
      <pc:chgData name="장은하" userId="S::eh.chang@scarletrf.com::5d2b2121-cd0f-40b4-b088-a19ed7aee798" providerId="AD" clId="Web-{B7CF34B3-7A5A-664C-AE96-ED506048315B}" dt="2026-02-11T01:08:54.948" v="4"/>
      <pc:docMkLst>
        <pc:docMk/>
      </pc:docMkLst>
      <pc:sldChg chg="modSp">
        <pc:chgData name="장은하" userId="S::eh.chang@scarletrf.com::5d2b2121-cd0f-40b4-b088-a19ed7aee798" providerId="AD" clId="Web-{B7CF34B3-7A5A-664C-AE96-ED506048315B}" dt="2026-02-11T01:08:54.948" v="4"/>
        <pc:sldMkLst>
          <pc:docMk/>
          <pc:sldMk cId="3434595702" sldId="256"/>
        </pc:sldMkLst>
        <pc:graphicFrameChg chg="mod modGraphic">
          <ac:chgData name="장은하" userId="S::eh.chang@scarletrf.com::5d2b2121-cd0f-40b4-b088-a19ed7aee798" providerId="AD" clId="Web-{B7CF34B3-7A5A-664C-AE96-ED506048315B}" dt="2026-02-11T01:08:54.948" v="4"/>
          <ac:graphicFrameMkLst>
            <pc:docMk/>
            <pc:sldMk cId="3434595702" sldId="256"/>
            <ac:graphicFrameMk id="20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034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407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83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395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613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99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872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17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43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7836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07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45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7805" y="403072"/>
            <a:ext cx="4000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500" b="1" err="1">
                <a:latin typeface="+mn-ea"/>
              </a:rPr>
              <a:t>Sylfirm</a:t>
            </a:r>
            <a:r>
              <a:rPr lang="en-US" altLang="ko-KR" sz="1500" b="1">
                <a:latin typeface="+mn-ea"/>
              </a:rPr>
              <a:t> X </a:t>
            </a:r>
            <a:r>
              <a:rPr lang="ko-KR" altLang="en-US" sz="1500" b="1">
                <a:latin typeface="+mn-ea"/>
              </a:rPr>
              <a:t>팁 </a:t>
            </a:r>
            <a:r>
              <a:rPr lang="ko-KR" altLang="en-US" sz="1500" b="1" err="1">
                <a:latin typeface="+mn-ea"/>
              </a:rPr>
              <a:t>구독서비스</a:t>
            </a:r>
            <a:r>
              <a:rPr lang="ko-KR" altLang="en-US" sz="1500" b="1">
                <a:latin typeface="+mn-ea"/>
              </a:rPr>
              <a:t> </a:t>
            </a:r>
            <a:r>
              <a:rPr lang="ko-KR" altLang="en-US" sz="1500" b="1" err="1">
                <a:latin typeface="+mn-ea"/>
              </a:rPr>
              <a:t>이용계약서</a:t>
            </a:r>
            <a:endParaRPr lang="en-US" altLang="ko-KR" sz="1500" b="1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2925" y="953821"/>
            <a:ext cx="5924550" cy="253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">
                <a:latin typeface="+mn-ea"/>
              </a:rPr>
              <a:t>본 계약은 </a:t>
            </a:r>
            <a:r>
              <a:rPr lang="en-US" altLang="ko-KR" sz="800" err="1">
                <a:latin typeface="+mn-ea"/>
              </a:rPr>
              <a:t>Sylfirm</a:t>
            </a:r>
            <a:r>
              <a:rPr lang="en-US" altLang="ko-KR" sz="800">
                <a:latin typeface="+mn-ea"/>
              </a:rPr>
              <a:t> X </a:t>
            </a:r>
            <a:r>
              <a:rPr lang="ko-KR" altLang="en-US" sz="800">
                <a:latin typeface="+mn-ea"/>
              </a:rPr>
              <a:t>를</a:t>
            </a:r>
            <a:r>
              <a:rPr lang="en-US" altLang="ko-KR" sz="800">
                <a:latin typeface="+mn-ea"/>
              </a:rPr>
              <a:t> </a:t>
            </a:r>
            <a:r>
              <a:rPr lang="ko-KR" altLang="en-US" sz="800">
                <a:latin typeface="+mn-ea"/>
              </a:rPr>
              <a:t>이용중인 고객을 대상으로 팁</a:t>
            </a:r>
            <a:r>
              <a:rPr lang="en-US" altLang="ko-KR" sz="800">
                <a:latin typeface="+mn-ea"/>
              </a:rPr>
              <a:t>(</a:t>
            </a:r>
            <a:r>
              <a:rPr lang="ko-KR" altLang="en-US" sz="800">
                <a:latin typeface="+mn-ea"/>
              </a:rPr>
              <a:t>소모품</a:t>
            </a:r>
            <a:r>
              <a:rPr lang="en-US" altLang="ko-KR" sz="800">
                <a:latin typeface="+mn-ea"/>
              </a:rPr>
              <a:t>)</a:t>
            </a:r>
            <a:r>
              <a:rPr lang="ko-KR" altLang="en-US" sz="800">
                <a:latin typeface="+mn-ea"/>
              </a:rPr>
              <a:t>에 대한 구독 서비스 제공하는 것으로 아래와 같이 체결한다</a:t>
            </a:r>
            <a:r>
              <a:rPr lang="en-US" altLang="ko-KR" sz="800">
                <a:latin typeface="+mn-ea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5790" y="1272925"/>
            <a:ext cx="5208270" cy="1653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800" b="1" dirty="0">
                <a:latin typeface="+mn-ea"/>
              </a:rPr>
              <a:t>[</a:t>
            </a:r>
            <a:r>
              <a:rPr lang="ko-KR" altLang="en-US" sz="800" b="1" dirty="0">
                <a:latin typeface="+mn-ea"/>
              </a:rPr>
              <a:t>구독자</a:t>
            </a:r>
            <a:r>
              <a:rPr lang="en-US" altLang="ko-KR" sz="800" b="1" dirty="0">
                <a:latin typeface="+mn-ea"/>
              </a:rPr>
              <a:t>](</a:t>
            </a:r>
            <a:r>
              <a:rPr lang="ko-KR" altLang="en-US" sz="800" b="1" dirty="0">
                <a:latin typeface="+mn-ea"/>
              </a:rPr>
              <a:t>이하</a:t>
            </a:r>
            <a:r>
              <a:rPr lang="en-US" altLang="ko-KR" sz="800" b="1" dirty="0">
                <a:latin typeface="+mn-ea"/>
              </a:rPr>
              <a:t>”</a:t>
            </a:r>
            <a:r>
              <a:rPr lang="ko-KR" altLang="en-US" sz="800" b="1" dirty="0">
                <a:latin typeface="+mn-ea"/>
              </a:rPr>
              <a:t>갑</a:t>
            </a:r>
            <a:r>
              <a:rPr lang="en-US" altLang="ko-KR" sz="800" b="1" dirty="0">
                <a:latin typeface="+mn-ea"/>
              </a:rPr>
              <a:t>“</a:t>
            </a:r>
            <a:r>
              <a:rPr lang="ko-KR" altLang="en-US" sz="800" b="1" dirty="0">
                <a:latin typeface="+mn-ea"/>
              </a:rPr>
              <a:t>이라 함</a:t>
            </a:r>
            <a:r>
              <a:rPr lang="en-US" altLang="ko-KR" sz="800" b="1" dirty="0">
                <a:latin typeface="+mn-ea"/>
              </a:rPr>
              <a:t>)  </a:t>
            </a:r>
          </a:p>
          <a:p>
            <a:pPr>
              <a:lnSpc>
                <a:spcPct val="200000"/>
              </a:lnSpc>
            </a:pPr>
            <a:r>
              <a:rPr lang="en-US" altLang="ko-KR" sz="800" dirty="0">
                <a:latin typeface="+mn-ea"/>
              </a:rPr>
              <a:t>[</a:t>
            </a:r>
            <a:r>
              <a:rPr lang="ko-KR" altLang="en-US" sz="800" dirty="0">
                <a:latin typeface="+mn-ea"/>
              </a:rPr>
              <a:t>주소</a:t>
            </a:r>
            <a:r>
              <a:rPr lang="en-US" altLang="ko-KR" sz="800" dirty="0">
                <a:latin typeface="+mn-ea"/>
              </a:rPr>
              <a:t>] </a:t>
            </a:r>
            <a:r>
              <a:rPr lang="en-US" altLang="ko-KR" sz="800" u="sng" dirty="0">
                <a:latin typeface="+mn-ea"/>
              </a:rPr>
              <a:t>             </a:t>
            </a:r>
            <a:r>
              <a:rPr lang="en-US" altLang="ko-KR" sz="800" dirty="0">
                <a:latin typeface="+mn-ea"/>
              </a:rPr>
              <a:t> </a:t>
            </a:r>
            <a:endParaRPr lang="en-US" altLang="ko-KR" sz="800" u="sng" dirty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ko-KR" sz="800" dirty="0">
                <a:latin typeface="+mn-ea"/>
              </a:rPr>
              <a:t>[</a:t>
            </a:r>
            <a:r>
              <a:rPr lang="ko-KR" altLang="en-US" sz="800" dirty="0">
                <a:latin typeface="+mn-ea"/>
              </a:rPr>
              <a:t>병원 명</a:t>
            </a:r>
            <a:r>
              <a:rPr lang="en-US" altLang="ko-KR" sz="800" dirty="0">
                <a:latin typeface="+mn-ea"/>
              </a:rPr>
              <a:t>]                                                          [</a:t>
            </a:r>
            <a:r>
              <a:rPr lang="ko-KR" altLang="en-US" sz="800" dirty="0">
                <a:latin typeface="+mn-ea"/>
              </a:rPr>
              <a:t>대표자 명</a:t>
            </a:r>
            <a:r>
              <a:rPr lang="en-US" altLang="ko-KR" sz="800" dirty="0">
                <a:latin typeface="+mn-ea"/>
              </a:rPr>
              <a:t>]                                                   </a:t>
            </a: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r>
              <a:rPr lang="en-US" altLang="ko-KR" sz="800" b="1" dirty="0">
                <a:latin typeface="+mn-ea"/>
              </a:rPr>
              <a:t>[</a:t>
            </a:r>
            <a:r>
              <a:rPr lang="ko-KR" altLang="en-US" sz="800" b="1" dirty="0">
                <a:latin typeface="+mn-ea"/>
              </a:rPr>
              <a:t>제공자</a:t>
            </a:r>
            <a:r>
              <a:rPr lang="en-US" altLang="ko-KR" sz="800" b="1" dirty="0">
                <a:latin typeface="+mn-ea"/>
              </a:rPr>
              <a:t>](</a:t>
            </a:r>
            <a:r>
              <a:rPr lang="ko-KR" altLang="en-US" sz="800" b="1" dirty="0">
                <a:latin typeface="+mn-ea"/>
              </a:rPr>
              <a:t>이하 </a:t>
            </a:r>
            <a:r>
              <a:rPr lang="en-US" altLang="ko-KR" sz="800" b="1" dirty="0">
                <a:latin typeface="+mn-ea"/>
              </a:rPr>
              <a:t>“</a:t>
            </a:r>
            <a:r>
              <a:rPr lang="ko-KR" altLang="en-US" sz="800" b="1" dirty="0">
                <a:latin typeface="+mn-ea"/>
              </a:rPr>
              <a:t>을</a:t>
            </a:r>
            <a:r>
              <a:rPr lang="en-US" altLang="ko-KR" sz="800" b="1" dirty="0">
                <a:latin typeface="+mn-ea"/>
              </a:rPr>
              <a:t>”</a:t>
            </a:r>
            <a:r>
              <a:rPr lang="ko-KR" altLang="en-US" sz="800" b="1" dirty="0">
                <a:latin typeface="+mn-ea"/>
              </a:rPr>
              <a:t>이라 함</a:t>
            </a:r>
            <a:r>
              <a:rPr lang="en-US" altLang="ko-KR" sz="800" b="1" dirty="0">
                <a:latin typeface="+mn-ea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altLang="ko-KR" sz="800" dirty="0">
                <a:latin typeface="+mn-ea"/>
              </a:rPr>
              <a:t>[</a:t>
            </a:r>
            <a:r>
              <a:rPr lang="ko-KR" altLang="en-US" sz="800" dirty="0">
                <a:latin typeface="+mn-ea"/>
              </a:rPr>
              <a:t>주소</a:t>
            </a:r>
            <a:r>
              <a:rPr lang="en-US" altLang="ko-KR" sz="800" dirty="0">
                <a:latin typeface="+mn-ea"/>
              </a:rPr>
              <a:t>] </a:t>
            </a:r>
            <a:r>
              <a:rPr lang="ko-KR" altLang="en-US" sz="800" dirty="0">
                <a:latin typeface="+mn-ea"/>
              </a:rPr>
              <a:t>경기도 성남시 분당구 판교로 </a:t>
            </a:r>
            <a:r>
              <a:rPr lang="en-US" altLang="ko-KR" sz="800" dirty="0">
                <a:latin typeface="+mn-ea"/>
              </a:rPr>
              <a:t>744 </a:t>
            </a:r>
            <a:r>
              <a:rPr lang="ko-KR" altLang="en-US" sz="800" dirty="0" err="1">
                <a:latin typeface="+mn-ea"/>
              </a:rPr>
              <a:t>분당테크노파크</a:t>
            </a:r>
            <a:r>
              <a:rPr lang="ko-KR" altLang="en-US" sz="800" dirty="0">
                <a:latin typeface="+mn-ea"/>
              </a:rPr>
              <a:t> </a:t>
            </a:r>
            <a:r>
              <a:rPr lang="en-US" altLang="ko-KR" sz="800" dirty="0">
                <a:latin typeface="+mn-ea"/>
              </a:rPr>
              <a:t>C</a:t>
            </a:r>
            <a:r>
              <a:rPr lang="ko-KR" altLang="en-US" sz="800" dirty="0">
                <a:latin typeface="+mn-ea"/>
              </a:rPr>
              <a:t>동 </a:t>
            </a:r>
            <a:r>
              <a:rPr lang="en-US" altLang="ko-KR" sz="800" dirty="0">
                <a:latin typeface="+mn-ea"/>
              </a:rPr>
              <a:t>808~809</a:t>
            </a:r>
            <a:r>
              <a:rPr lang="ko-KR" altLang="en-US" sz="800" dirty="0">
                <a:latin typeface="+mn-ea"/>
              </a:rPr>
              <a:t>호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ko-KR" sz="800" dirty="0">
                <a:latin typeface="+mn-ea"/>
              </a:rPr>
              <a:t>[</a:t>
            </a:r>
            <a:r>
              <a:rPr lang="ko-KR" altLang="en-US" sz="800" dirty="0">
                <a:latin typeface="+mn-ea"/>
              </a:rPr>
              <a:t>회사명</a:t>
            </a:r>
            <a:r>
              <a:rPr lang="en-US" altLang="ko-KR" sz="800" dirty="0">
                <a:latin typeface="+mn-ea"/>
              </a:rPr>
              <a:t>]  </a:t>
            </a:r>
            <a:r>
              <a:rPr lang="ko-KR" altLang="en-US" sz="800" dirty="0">
                <a:latin typeface="+mn-ea"/>
              </a:rPr>
              <a:t>주식회사 </a:t>
            </a:r>
            <a:r>
              <a:rPr lang="ko-KR" altLang="en-US" sz="800" dirty="0" err="1">
                <a:latin typeface="+mn-ea"/>
              </a:rPr>
              <a:t>비올메디컬</a:t>
            </a:r>
            <a:r>
              <a:rPr lang="ko-KR" altLang="en-US" sz="800" dirty="0">
                <a:latin typeface="+mn-ea"/>
              </a:rPr>
              <a:t>                                    대표이사 </a:t>
            </a:r>
            <a:r>
              <a:rPr lang="ko-KR" altLang="en-US" sz="800" dirty="0" err="1">
                <a:latin typeface="+mn-ea"/>
              </a:rPr>
              <a:t>이은천</a:t>
            </a:r>
            <a:r>
              <a:rPr lang="en-US" altLang="ko-KR" sz="800" dirty="0">
                <a:latin typeface="+mn-ea"/>
              </a:rPr>
              <a:t> 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508635" y="2980335"/>
            <a:ext cx="5958840" cy="3069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" b="1" i="0" dirty="0">
                <a:effectLst/>
                <a:latin typeface="+mn-ea"/>
              </a:rPr>
              <a:t>제 </a:t>
            </a:r>
            <a:r>
              <a:rPr lang="en-US" altLang="ko-KR" sz="800" b="1" i="0" dirty="0">
                <a:effectLst/>
                <a:latin typeface="+mn-ea"/>
              </a:rPr>
              <a:t>1</a:t>
            </a:r>
            <a:r>
              <a:rPr lang="ko-KR" altLang="en-US" sz="800" b="1" i="0" dirty="0">
                <a:effectLst/>
                <a:latin typeface="+mn-ea"/>
              </a:rPr>
              <a:t>조 </a:t>
            </a:r>
            <a:r>
              <a:rPr lang="en-US" altLang="ko-KR" sz="800" b="1" i="0" dirty="0">
                <a:effectLst/>
                <a:latin typeface="+mn-ea"/>
              </a:rPr>
              <a:t>(</a:t>
            </a:r>
            <a:r>
              <a:rPr lang="ko-KR" altLang="en-US" sz="800" b="1" i="0" dirty="0">
                <a:effectLst/>
                <a:latin typeface="+mn-ea"/>
              </a:rPr>
              <a:t>계약 목적</a:t>
            </a:r>
            <a:r>
              <a:rPr lang="en-US" altLang="ko-KR" sz="800" b="1" i="0" dirty="0">
                <a:effectLst/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800" i="0" dirty="0">
                <a:effectLst/>
                <a:latin typeface="+mn-ea"/>
              </a:rPr>
              <a:t>본 계약은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이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이 </a:t>
            </a:r>
            <a:r>
              <a:rPr lang="ko-KR" altLang="en-US" sz="800" i="0" dirty="0">
                <a:effectLst/>
                <a:latin typeface="+mn-ea"/>
              </a:rPr>
              <a:t>제공하는 </a:t>
            </a:r>
            <a:r>
              <a:rPr lang="en-US" altLang="ko-KR" sz="800" dirty="0" err="1">
                <a:latin typeface="+mn-ea"/>
              </a:rPr>
              <a:t>Sylfirm</a:t>
            </a:r>
            <a:r>
              <a:rPr lang="en-US" altLang="ko-KR" sz="800" dirty="0">
                <a:latin typeface="+mn-ea"/>
              </a:rPr>
              <a:t> X </a:t>
            </a:r>
            <a:r>
              <a:rPr lang="ko-KR" altLang="en-US" sz="800" dirty="0">
                <a:latin typeface="+mn-ea"/>
              </a:rPr>
              <a:t>소모품</a:t>
            </a:r>
            <a:r>
              <a:rPr lang="en-US" altLang="ko-KR" sz="800" dirty="0">
                <a:latin typeface="+mn-ea"/>
              </a:rPr>
              <a:t>(</a:t>
            </a:r>
            <a:r>
              <a:rPr lang="ko-KR" altLang="en-US" sz="800" dirty="0">
                <a:latin typeface="+mn-ea"/>
              </a:rPr>
              <a:t>팁</a:t>
            </a:r>
            <a:r>
              <a:rPr lang="en-US" altLang="ko-KR" sz="800" dirty="0">
                <a:latin typeface="+mn-ea"/>
              </a:rPr>
              <a:t>) </a:t>
            </a:r>
            <a:r>
              <a:rPr lang="ko-KR" altLang="en-US" sz="800" i="0" dirty="0">
                <a:effectLst/>
                <a:latin typeface="+mn-ea"/>
              </a:rPr>
              <a:t>구독 서비스</a:t>
            </a:r>
            <a:r>
              <a:rPr lang="en-US" altLang="ko-KR" sz="800" i="0" dirty="0">
                <a:effectLst/>
                <a:latin typeface="+mn-ea"/>
              </a:rPr>
              <a:t>(</a:t>
            </a:r>
            <a:r>
              <a:rPr lang="ko-KR" altLang="en-US" sz="800" i="0" dirty="0">
                <a:effectLst/>
                <a:latin typeface="+mn-ea"/>
              </a:rPr>
              <a:t>이하 </a:t>
            </a:r>
            <a:r>
              <a:rPr lang="en-US" altLang="ko-KR" sz="800" i="0" dirty="0">
                <a:effectLst/>
                <a:latin typeface="+mn-ea"/>
              </a:rPr>
              <a:t>＂</a:t>
            </a:r>
            <a:r>
              <a:rPr lang="ko-KR" altLang="en-US" sz="800" i="0" dirty="0">
                <a:effectLst/>
                <a:latin typeface="+mn-ea"/>
              </a:rPr>
              <a:t>서비스</a:t>
            </a:r>
            <a:r>
              <a:rPr lang="en-US" altLang="ko-KR" sz="800" i="0" dirty="0">
                <a:effectLst/>
                <a:latin typeface="+mn-ea"/>
              </a:rPr>
              <a:t>＂</a:t>
            </a:r>
            <a:r>
              <a:rPr lang="ko-KR" altLang="en-US" sz="800" i="0" dirty="0">
                <a:effectLst/>
                <a:latin typeface="+mn-ea"/>
              </a:rPr>
              <a:t>라 함</a:t>
            </a:r>
            <a:r>
              <a:rPr lang="en-US" altLang="ko-KR" sz="800" i="0" dirty="0">
                <a:effectLst/>
                <a:latin typeface="+mn-ea"/>
              </a:rPr>
              <a:t>)</a:t>
            </a:r>
            <a:r>
              <a:rPr lang="ko-KR" altLang="en-US" sz="800" i="0" dirty="0">
                <a:effectLst/>
                <a:latin typeface="+mn-ea"/>
              </a:rPr>
              <a:t>를 본 계약에 따라 이용하는 것을 목적으로 한다</a:t>
            </a:r>
            <a:r>
              <a:rPr lang="en-US" altLang="ko-KR" sz="800" i="0" dirty="0">
                <a:effectLst/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z="800" i="0" dirty="0">
              <a:effectLst/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800" b="1" i="0" dirty="0">
                <a:effectLst/>
                <a:latin typeface="+mn-ea"/>
              </a:rPr>
              <a:t>제 </a:t>
            </a:r>
            <a:r>
              <a:rPr lang="en-US" altLang="ko-KR" sz="800" b="1" i="0" dirty="0">
                <a:effectLst/>
                <a:latin typeface="+mn-ea"/>
              </a:rPr>
              <a:t>2</a:t>
            </a:r>
            <a:r>
              <a:rPr lang="ko-KR" altLang="en-US" sz="800" b="1" i="0" dirty="0">
                <a:effectLst/>
                <a:latin typeface="+mn-ea"/>
              </a:rPr>
              <a:t>조 </a:t>
            </a:r>
            <a:r>
              <a:rPr lang="en-US" altLang="ko-KR" sz="800" b="1" i="0" dirty="0">
                <a:effectLst/>
                <a:latin typeface="+mn-ea"/>
              </a:rPr>
              <a:t>(</a:t>
            </a:r>
            <a:r>
              <a:rPr lang="ko-KR" altLang="en-US" sz="800" b="1" i="0" dirty="0">
                <a:effectLst/>
                <a:latin typeface="+mn-ea"/>
              </a:rPr>
              <a:t>이용 기간</a:t>
            </a:r>
            <a:r>
              <a:rPr lang="en-US" altLang="ko-KR" sz="800" b="1" i="0" dirty="0">
                <a:effectLst/>
                <a:latin typeface="+mn-ea"/>
              </a:rPr>
              <a:t>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ko-KR" altLang="en-US" sz="800" i="0" dirty="0">
                <a:effectLst/>
                <a:latin typeface="+mn-ea"/>
              </a:rPr>
              <a:t> 서비스 이용 기간</a:t>
            </a:r>
            <a:r>
              <a:rPr lang="en-US" altLang="ko-KR" sz="800" dirty="0">
                <a:latin typeface="+mn-ea"/>
              </a:rPr>
              <a:t>(</a:t>
            </a:r>
            <a:r>
              <a:rPr lang="ko-KR" altLang="en-US" sz="800" dirty="0">
                <a:latin typeface="+mn-ea"/>
              </a:rPr>
              <a:t>이하 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구독기간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이라 함</a:t>
            </a:r>
            <a:r>
              <a:rPr lang="en-US" altLang="ko-KR" sz="800" dirty="0">
                <a:latin typeface="+mn-ea"/>
              </a:rPr>
              <a:t>)</a:t>
            </a:r>
            <a:r>
              <a:rPr lang="ko-KR" altLang="en-US" sz="800" i="0" dirty="0">
                <a:effectLst/>
                <a:latin typeface="+mn-ea"/>
              </a:rPr>
              <a:t>은 계약 체결일로부터 </a:t>
            </a:r>
            <a:r>
              <a:rPr lang="en-US" altLang="ko-KR" sz="800" i="0" dirty="0">
                <a:effectLst/>
                <a:latin typeface="+mn-ea"/>
              </a:rPr>
              <a:t>1</a:t>
            </a:r>
            <a:r>
              <a:rPr lang="ko-KR" altLang="en-US" sz="800" i="0" dirty="0">
                <a:effectLst/>
                <a:latin typeface="+mn-ea"/>
              </a:rPr>
              <a:t>년간으로 한다</a:t>
            </a:r>
            <a:r>
              <a:rPr lang="en-US" altLang="ko-KR" sz="800" i="0" dirty="0">
                <a:effectLst/>
                <a:latin typeface="+mn-ea"/>
              </a:rPr>
              <a:t>. </a:t>
            </a:r>
            <a:r>
              <a:rPr lang="en-US" altLang="ko-KR" sz="800" i="0" dirty="0">
                <a:solidFill>
                  <a:srgbClr val="FF0000"/>
                </a:solidFill>
                <a:effectLst/>
                <a:latin typeface="+mn-ea"/>
              </a:rPr>
              <a:t>(</a:t>
            </a:r>
            <a:r>
              <a:rPr lang="ko-KR" altLang="en-US" sz="800" i="0" dirty="0">
                <a:solidFill>
                  <a:srgbClr val="FF0000"/>
                </a:solidFill>
                <a:effectLst/>
                <a:latin typeface="+mn-ea"/>
              </a:rPr>
              <a:t>계약시작 </a:t>
            </a:r>
            <a:r>
              <a:rPr lang="en-US" altLang="ko-KR" sz="800" i="0" dirty="0">
                <a:solidFill>
                  <a:srgbClr val="FF0000"/>
                </a:solidFill>
                <a:effectLst/>
                <a:latin typeface="+mn-ea"/>
              </a:rPr>
              <a:t>: </a:t>
            </a:r>
            <a:r>
              <a:rPr lang="en-US" altLang="ko-KR" sz="800" i="0" u="sng" dirty="0">
                <a:solidFill>
                  <a:srgbClr val="FF0000"/>
                </a:solidFill>
                <a:effectLst/>
                <a:latin typeface="+mn-ea"/>
              </a:rPr>
              <a:t>20</a:t>
            </a:r>
            <a:r>
              <a:rPr lang="en-US" altLang="ko-KR" sz="800" u="sng" dirty="0">
                <a:solidFill>
                  <a:srgbClr val="FF0000"/>
                </a:solidFill>
                <a:latin typeface="+mn-ea"/>
              </a:rPr>
              <a:t>2  </a:t>
            </a:r>
            <a:r>
              <a:rPr lang="en-US" altLang="ko-KR" sz="800" i="0" u="sng" dirty="0">
                <a:solidFill>
                  <a:srgbClr val="FF0000"/>
                </a:solidFill>
                <a:effectLst/>
                <a:latin typeface="+mn-ea"/>
              </a:rPr>
              <a:t> </a:t>
            </a:r>
            <a:r>
              <a:rPr lang="ko-KR" altLang="en-US" sz="800" i="0" dirty="0">
                <a:solidFill>
                  <a:srgbClr val="FF0000"/>
                </a:solidFill>
                <a:effectLst/>
                <a:latin typeface="+mn-ea"/>
              </a:rPr>
              <a:t>년</a:t>
            </a:r>
            <a:r>
              <a:rPr lang="ko-KR" altLang="en-US" sz="800" i="0" u="sng" dirty="0">
                <a:solidFill>
                  <a:srgbClr val="FF0000"/>
                </a:solidFill>
                <a:effectLst/>
                <a:latin typeface="+mn-ea"/>
              </a:rPr>
              <a:t>     </a:t>
            </a:r>
            <a:r>
              <a:rPr lang="ko-KR" altLang="en-US" sz="800" i="0" dirty="0">
                <a:solidFill>
                  <a:srgbClr val="FF0000"/>
                </a:solidFill>
                <a:effectLst/>
                <a:latin typeface="+mn-ea"/>
              </a:rPr>
              <a:t>월</a:t>
            </a:r>
            <a:r>
              <a:rPr lang="en-US" altLang="ko-KR" sz="800" i="0" u="sng" dirty="0">
                <a:solidFill>
                  <a:srgbClr val="FF0000"/>
                </a:solidFill>
                <a:effectLst/>
                <a:latin typeface="+mn-ea"/>
              </a:rPr>
              <a:t>)</a:t>
            </a:r>
            <a:r>
              <a:rPr lang="en-US" altLang="ko-KR" sz="800" i="0" dirty="0">
                <a:solidFill>
                  <a:srgbClr val="FF0000"/>
                </a:solidFill>
                <a:effectLst/>
                <a:latin typeface="+mn-ea"/>
              </a:rPr>
              <a:t>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ko-KR" altLang="en-US" sz="800" i="0" dirty="0">
                <a:effectLst/>
                <a:latin typeface="+mn-ea"/>
              </a:rPr>
              <a:t> 본 서비스 </a:t>
            </a:r>
            <a:r>
              <a:rPr lang="en-US" altLang="ko-KR" sz="800" i="0" dirty="0">
                <a:effectLst/>
                <a:latin typeface="+mn-ea"/>
              </a:rPr>
              <a:t>”</a:t>
            </a:r>
            <a:r>
              <a:rPr lang="ko-KR" altLang="en-US" sz="800" i="0" dirty="0">
                <a:effectLst/>
                <a:latin typeface="+mn-ea"/>
              </a:rPr>
              <a:t>구독기간</a:t>
            </a:r>
            <a:r>
              <a:rPr lang="en-US" altLang="ko-KR" sz="800" i="0" dirty="0">
                <a:effectLst/>
                <a:latin typeface="+mn-ea"/>
              </a:rPr>
              <a:t>”</a:t>
            </a:r>
            <a:r>
              <a:rPr lang="ko-KR" altLang="en-US" sz="800" i="0" dirty="0">
                <a:effectLst/>
                <a:latin typeface="+mn-ea"/>
              </a:rPr>
              <a:t>은 </a:t>
            </a:r>
            <a:r>
              <a:rPr lang="en-US" altLang="ko-KR" sz="800" i="0" dirty="0">
                <a:effectLst/>
                <a:latin typeface="+mn-ea"/>
              </a:rPr>
              <a:t>“</a:t>
            </a:r>
            <a:r>
              <a:rPr lang="ko-KR" altLang="en-US" sz="800" i="0" dirty="0">
                <a:effectLst/>
                <a:latin typeface="+mn-ea"/>
              </a:rPr>
              <a:t>갑</a:t>
            </a:r>
            <a:r>
              <a:rPr lang="en-US" altLang="ko-KR" sz="800" i="0" dirty="0">
                <a:effectLst/>
                <a:latin typeface="+mn-ea"/>
              </a:rPr>
              <a:t>”</a:t>
            </a:r>
            <a:r>
              <a:rPr lang="ko-KR" altLang="en-US" sz="800" i="0" dirty="0">
                <a:effectLst/>
                <a:latin typeface="+mn-ea"/>
              </a:rPr>
              <a:t>과 </a:t>
            </a:r>
            <a:r>
              <a:rPr lang="en-US" altLang="ko-KR" sz="800" i="0" dirty="0">
                <a:effectLst/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 </a:t>
            </a:r>
            <a:r>
              <a:rPr lang="ko-KR" altLang="en-US" sz="800" dirty="0">
                <a:latin typeface="+mn-ea"/>
              </a:rPr>
              <a:t>양방의 합의에 의하여 변경될 수 있다</a:t>
            </a:r>
            <a:r>
              <a:rPr lang="en-US" altLang="ko-KR" sz="800" dirty="0">
                <a:latin typeface="+mn-ea"/>
              </a:rPr>
              <a:t>.</a:t>
            </a:r>
            <a:endParaRPr lang="en-US" altLang="ko-KR" sz="800" i="0" dirty="0">
              <a:effectLst/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i="0" dirty="0">
              <a:effectLst/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800" b="1" dirty="0">
                <a:latin typeface="+mn-ea"/>
              </a:rPr>
              <a:t>제 </a:t>
            </a:r>
            <a:r>
              <a:rPr lang="en-US" altLang="ko-KR" sz="800" b="1" dirty="0">
                <a:latin typeface="+mn-ea"/>
              </a:rPr>
              <a:t>3</a:t>
            </a:r>
            <a:r>
              <a:rPr lang="ko-KR" altLang="en-US" sz="800" b="1" dirty="0">
                <a:latin typeface="+mn-ea"/>
              </a:rPr>
              <a:t>조 </a:t>
            </a:r>
            <a:r>
              <a:rPr lang="en-US" altLang="ko-KR" sz="800" b="1" dirty="0">
                <a:latin typeface="+mn-ea"/>
              </a:rPr>
              <a:t>(</a:t>
            </a:r>
            <a:r>
              <a:rPr lang="ko-KR" altLang="en-US" sz="800" b="1" dirty="0">
                <a:latin typeface="+mn-ea"/>
              </a:rPr>
              <a:t>서비스 내용</a:t>
            </a:r>
            <a:r>
              <a:rPr lang="en-US" altLang="ko-KR" sz="800" b="1" dirty="0"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800" i="0" dirty="0">
                <a:effectLst/>
                <a:latin typeface="+mn-ea"/>
              </a:rPr>
              <a:t>1. </a:t>
            </a:r>
            <a:r>
              <a:rPr lang="ko-KR" altLang="en-US" sz="800" i="0" dirty="0">
                <a:effectLst/>
                <a:latin typeface="+mn-ea"/>
              </a:rPr>
              <a:t>본 계약에 의해 </a:t>
            </a:r>
            <a:r>
              <a:rPr lang="en-US" altLang="ko-KR" sz="800" i="0" dirty="0">
                <a:effectLst/>
                <a:latin typeface="+mn-ea"/>
              </a:rPr>
              <a:t>“</a:t>
            </a:r>
            <a:r>
              <a:rPr lang="ko-KR" altLang="en-US" sz="800" i="0" dirty="0">
                <a:effectLst/>
                <a:latin typeface="+mn-ea"/>
              </a:rPr>
              <a:t>을</a:t>
            </a:r>
            <a:r>
              <a:rPr lang="en-US" altLang="ko-KR" sz="800" i="0" dirty="0">
                <a:effectLst/>
                <a:latin typeface="+mn-ea"/>
              </a:rPr>
              <a:t>“</a:t>
            </a:r>
            <a:r>
              <a:rPr lang="ko-KR" altLang="en-US" sz="800" i="0" dirty="0">
                <a:effectLst/>
                <a:latin typeface="+mn-ea"/>
              </a:rPr>
              <a:t>이 </a:t>
            </a:r>
            <a:r>
              <a:rPr lang="en-US" altLang="ko-KR" sz="800" i="0" dirty="0">
                <a:effectLst/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에게 제공하는 서비스는 다음과 같으며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본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서비스 명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 중 하나를</a:t>
            </a:r>
            <a:r>
              <a:rPr lang="en-US" altLang="ko-KR" sz="800" dirty="0">
                <a:latin typeface="+mn-ea"/>
              </a:rPr>
              <a:t> </a:t>
            </a:r>
            <a:r>
              <a:rPr lang="ko-KR" altLang="en-US" sz="800" dirty="0">
                <a:latin typeface="+mn-ea"/>
              </a:rPr>
              <a:t>선택하고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</a:t>
            </a:r>
            <a:r>
              <a:rPr lang="ko-KR" altLang="en-US" sz="800" dirty="0">
                <a:latin typeface="+mn-ea"/>
              </a:rPr>
              <a:t>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이 선택한 서비스를 아래의 기준에 따라 제공한다</a:t>
            </a:r>
            <a:r>
              <a:rPr lang="en-US" altLang="ko-KR" sz="800" dirty="0">
                <a:latin typeface="+mn-ea"/>
              </a:rPr>
              <a:t>. </a:t>
            </a: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ko-KR" sz="800" dirty="0">
                <a:latin typeface="+mn-ea"/>
              </a:rPr>
              <a:t>2. </a:t>
            </a:r>
            <a:r>
              <a:rPr lang="ko-KR" altLang="en-US" sz="800" dirty="0">
                <a:latin typeface="+mn-ea"/>
              </a:rPr>
              <a:t>제공되는 서비스 내용은 제공자의 정책에 따라 변동될 수 있으며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변동사항 발생시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＂</a:t>
            </a:r>
            <a:r>
              <a:rPr lang="ko-KR" altLang="en-US" sz="800" dirty="0">
                <a:latin typeface="+mn-ea"/>
              </a:rPr>
              <a:t>에게 사전공지 하여야 한다</a:t>
            </a:r>
            <a:r>
              <a:rPr lang="en-US" altLang="ko-KR" sz="800" dirty="0">
                <a:latin typeface="+mn-ea"/>
              </a:rPr>
              <a:t>.</a:t>
            </a:r>
            <a:endParaRPr lang="en-US" altLang="ko-KR" sz="800" b="1" i="0" dirty="0">
              <a:solidFill>
                <a:srgbClr val="FF0000"/>
              </a:solidFill>
              <a:effectLst/>
              <a:latin typeface="+mn-ea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28600" y="163830"/>
            <a:ext cx="6438900" cy="9578340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577172"/>
              </p:ext>
            </p:extLst>
          </p:nvPr>
        </p:nvGraphicFramePr>
        <p:xfrm>
          <a:off x="1043940" y="1612419"/>
          <a:ext cx="4572000" cy="17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489723894"/>
                    </a:ext>
                  </a:extLst>
                </a:gridCol>
              </a:tblGrid>
              <a:tr h="177799">
                <a:tc>
                  <a:txBody>
                    <a:bodyPr/>
                    <a:lstStyle/>
                    <a:p>
                      <a:pPr latinLnBrk="1"/>
                      <a:endParaRPr lang="ko-KR" altLang="en-US" sz="5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728055"/>
                  </a:ext>
                </a:extLst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721551"/>
              </p:ext>
            </p:extLst>
          </p:nvPr>
        </p:nvGraphicFramePr>
        <p:xfrm>
          <a:off x="3915408" y="1884634"/>
          <a:ext cx="1700532" cy="22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532">
                  <a:extLst>
                    <a:ext uri="{9D8B030D-6E8A-4147-A177-3AD203B41FA5}">
                      <a16:colId xmlns:a16="http://schemas.microsoft.com/office/drawing/2014/main" val="489723894"/>
                    </a:ext>
                  </a:extLst>
                </a:gridCol>
              </a:tblGrid>
              <a:tr h="177799">
                <a:tc>
                  <a:txBody>
                    <a:bodyPr/>
                    <a:lstStyle/>
                    <a:p>
                      <a:pPr algn="ctr" latinLnBrk="1"/>
                      <a:endParaRPr lang="ko-KR" alt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728055"/>
                  </a:ext>
                </a:extLst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268926"/>
              </p:ext>
            </p:extLst>
          </p:nvPr>
        </p:nvGraphicFramePr>
        <p:xfrm>
          <a:off x="1116963" y="1878083"/>
          <a:ext cx="1960245" cy="22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245">
                  <a:extLst>
                    <a:ext uri="{9D8B030D-6E8A-4147-A177-3AD203B41FA5}">
                      <a16:colId xmlns:a16="http://schemas.microsoft.com/office/drawing/2014/main" val="489723894"/>
                    </a:ext>
                  </a:extLst>
                </a:gridCol>
              </a:tblGrid>
              <a:tr h="177799">
                <a:tc>
                  <a:txBody>
                    <a:bodyPr/>
                    <a:lstStyle/>
                    <a:p>
                      <a:pPr latinLnBrk="1"/>
                      <a:endParaRPr lang="ko-KR" alt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728055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54183" y="6123527"/>
            <a:ext cx="61496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800" b="1">
                <a:latin typeface="+mn-ea"/>
              </a:rPr>
              <a:t> ▣구독서비스 단가표                                                                                                                 </a:t>
            </a:r>
            <a:r>
              <a:rPr lang="en-US" altLang="ko-KR" sz="800" b="1">
                <a:latin typeface="+mn-ea"/>
              </a:rPr>
              <a:t>&lt;\, </a:t>
            </a:r>
            <a:r>
              <a:rPr lang="ko-KR" altLang="en-US" sz="800" b="1">
                <a:latin typeface="+mn-ea"/>
              </a:rPr>
              <a:t>부가세 포함</a:t>
            </a:r>
            <a:r>
              <a:rPr lang="en-US" altLang="ko-KR" sz="800" b="1">
                <a:latin typeface="+mn-ea"/>
              </a:rPr>
              <a:t>&gt;</a:t>
            </a:r>
            <a:endParaRPr lang="ko-KR" altLang="en-US" sz="800" b="1">
              <a:latin typeface="+mn-ea"/>
            </a:endParaRPr>
          </a:p>
        </p:txBody>
      </p:sp>
      <p:graphicFrame>
        <p:nvGraphicFramePr>
          <p:cNvPr id="18" name="표 17">
            <a:extLst>
              <a:ext uri="{FF2B5EF4-FFF2-40B4-BE49-F238E27FC236}">
                <a16:creationId xmlns:a16="http://schemas.microsoft.com/office/drawing/2014/main" id="{E2B88841-74F9-48C7-9AEF-B9B3DC324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93797"/>
              </p:ext>
            </p:extLst>
          </p:nvPr>
        </p:nvGraphicFramePr>
        <p:xfrm>
          <a:off x="489471" y="5094644"/>
          <a:ext cx="5859895" cy="6489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6909">
                  <a:extLst>
                    <a:ext uri="{9D8B030D-6E8A-4147-A177-3AD203B41FA5}">
                      <a16:colId xmlns:a16="http://schemas.microsoft.com/office/drawing/2014/main" val="3129457897"/>
                    </a:ext>
                  </a:extLst>
                </a:gridCol>
                <a:gridCol w="1463041">
                  <a:extLst>
                    <a:ext uri="{9D8B030D-6E8A-4147-A177-3AD203B41FA5}">
                      <a16:colId xmlns:a16="http://schemas.microsoft.com/office/drawing/2014/main" val="3460362333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642433197"/>
                    </a:ext>
                  </a:extLst>
                </a:gridCol>
                <a:gridCol w="1876425">
                  <a:extLst>
                    <a:ext uri="{9D8B030D-6E8A-4147-A177-3AD203B41FA5}">
                      <a16:colId xmlns:a16="http://schemas.microsoft.com/office/drawing/2014/main" val="557181210"/>
                    </a:ext>
                  </a:extLst>
                </a:gridCol>
              </a:tblGrid>
              <a:tr h="22790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800" b="1"/>
                        <a:t>구독 등급</a:t>
                      </a:r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800" b="1"/>
                        <a:t>소모품 종류</a:t>
                      </a:r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월 결제금액 </a:t>
                      </a:r>
                      <a:r>
                        <a:rPr lang="en-US" altLang="ko-KR" sz="800" b="1"/>
                        <a:t>(VAT</a:t>
                      </a:r>
                      <a:r>
                        <a:rPr lang="ko-KR" altLang="en-US" sz="800" b="1"/>
                        <a:t>포함</a:t>
                      </a:r>
                      <a:r>
                        <a:rPr lang="en-US" altLang="ko-KR" sz="800" b="1"/>
                        <a:t>)</a:t>
                      </a:r>
                      <a:endParaRPr lang="ko-KR" altLang="en-US" sz="800" b="1"/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비고</a:t>
                      </a:r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047916"/>
                  </a:ext>
                </a:extLst>
              </a:tr>
              <a:tr h="39539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j-ea"/>
                          <a:ea typeface="+mj-ea"/>
                        </a:rPr>
                        <a:t>    </a:t>
                      </a:r>
                      <a:r>
                        <a:rPr lang="ko-KR" altLang="en-US" sz="1000" dirty="0">
                          <a:latin typeface="+mj-ea"/>
                          <a:ea typeface="+mj-ea"/>
                        </a:rPr>
                        <a:t>등급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j-ea"/>
                        <a:ea typeface="+mj-ea"/>
                      </a:endParaRP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j-ea"/>
                        <a:ea typeface="+mj-ea"/>
                      </a:endParaRP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endParaRPr lang="en-US" altLang="ko-KR" sz="800" dirty="0">
                        <a:latin typeface="+mj-ea"/>
                        <a:ea typeface="+mj-ea"/>
                      </a:endParaRP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280363"/>
                  </a:ext>
                </a:extLst>
              </a:tr>
            </a:tbl>
          </a:graphicData>
        </a:graphic>
      </p:graphicFrame>
      <p:graphicFrame>
        <p:nvGraphicFramePr>
          <p:cNvPr id="20" name="표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575038"/>
              </p:ext>
            </p:extLst>
          </p:nvPr>
        </p:nvGraphicFramePr>
        <p:xfrm>
          <a:off x="494631" y="6363368"/>
          <a:ext cx="5915027" cy="3276648"/>
        </p:xfrm>
        <a:graphic>
          <a:graphicData uri="http://schemas.openxmlformats.org/drawingml/2006/table">
            <a:tbl>
              <a:tblPr/>
              <a:tblGrid>
                <a:gridCol w="536809">
                  <a:extLst>
                    <a:ext uri="{9D8B030D-6E8A-4147-A177-3AD203B41FA5}">
                      <a16:colId xmlns:a16="http://schemas.microsoft.com/office/drawing/2014/main" val="2872290916"/>
                    </a:ext>
                  </a:extLst>
                </a:gridCol>
                <a:gridCol w="536809">
                  <a:extLst>
                    <a:ext uri="{9D8B030D-6E8A-4147-A177-3AD203B41FA5}">
                      <a16:colId xmlns:a16="http://schemas.microsoft.com/office/drawing/2014/main" val="3959624560"/>
                    </a:ext>
                  </a:extLst>
                </a:gridCol>
                <a:gridCol w="536809">
                  <a:extLst>
                    <a:ext uri="{9D8B030D-6E8A-4147-A177-3AD203B41FA5}">
                      <a16:colId xmlns:a16="http://schemas.microsoft.com/office/drawing/2014/main" val="1467411916"/>
                    </a:ext>
                  </a:extLst>
                </a:gridCol>
                <a:gridCol w="546937">
                  <a:extLst>
                    <a:ext uri="{9D8B030D-6E8A-4147-A177-3AD203B41FA5}">
                      <a16:colId xmlns:a16="http://schemas.microsoft.com/office/drawing/2014/main" val="89360148"/>
                    </a:ext>
                  </a:extLst>
                </a:gridCol>
                <a:gridCol w="536809">
                  <a:extLst>
                    <a:ext uri="{9D8B030D-6E8A-4147-A177-3AD203B41FA5}">
                      <a16:colId xmlns:a16="http://schemas.microsoft.com/office/drawing/2014/main" val="1459454745"/>
                    </a:ext>
                  </a:extLst>
                </a:gridCol>
                <a:gridCol w="536809">
                  <a:extLst>
                    <a:ext uri="{9D8B030D-6E8A-4147-A177-3AD203B41FA5}">
                      <a16:colId xmlns:a16="http://schemas.microsoft.com/office/drawing/2014/main" val="4153915578"/>
                    </a:ext>
                  </a:extLst>
                </a:gridCol>
                <a:gridCol w="536809">
                  <a:extLst>
                    <a:ext uri="{9D8B030D-6E8A-4147-A177-3AD203B41FA5}">
                      <a16:colId xmlns:a16="http://schemas.microsoft.com/office/drawing/2014/main" val="1273001333"/>
                    </a:ext>
                  </a:extLst>
                </a:gridCol>
                <a:gridCol w="536809">
                  <a:extLst>
                    <a:ext uri="{9D8B030D-6E8A-4147-A177-3AD203B41FA5}">
                      <a16:colId xmlns:a16="http://schemas.microsoft.com/office/drawing/2014/main" val="4102946093"/>
                    </a:ext>
                  </a:extLst>
                </a:gridCol>
                <a:gridCol w="536809">
                  <a:extLst>
                    <a:ext uri="{9D8B030D-6E8A-4147-A177-3AD203B41FA5}">
                      <a16:colId xmlns:a16="http://schemas.microsoft.com/office/drawing/2014/main" val="1393140069"/>
                    </a:ext>
                  </a:extLst>
                </a:gridCol>
                <a:gridCol w="536809">
                  <a:extLst>
                    <a:ext uri="{9D8B030D-6E8A-4147-A177-3AD203B41FA5}">
                      <a16:colId xmlns:a16="http://schemas.microsoft.com/office/drawing/2014/main" val="2427270945"/>
                    </a:ext>
                  </a:extLst>
                </a:gridCol>
                <a:gridCol w="536809">
                  <a:extLst>
                    <a:ext uri="{9D8B030D-6E8A-4147-A177-3AD203B41FA5}">
                      <a16:colId xmlns:a16="http://schemas.microsoft.com/office/drawing/2014/main" val="3667754631"/>
                    </a:ext>
                  </a:extLst>
                </a:gridCol>
              </a:tblGrid>
              <a:tr h="118965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구독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할인율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팁 단가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공급가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추가혜택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680926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등급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소모품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기본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XB</a:t>
                      </a:r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팁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XA,XW</a:t>
                      </a:r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팁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기본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XB</a:t>
                      </a:r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팁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XA,XW</a:t>
                      </a:r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팁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장비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워런티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215633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팁</a:t>
                      </a:r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</a:t>
                      </a:r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무상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보장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544619"/>
                  </a:ext>
                </a:extLst>
              </a:tr>
              <a:tr h="247649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팁 기준가격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33,000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38,500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33,000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38,500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임대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485243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SS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21,450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25,025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14,300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6,435,000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7,507,500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4,290,000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8540385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SA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250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23,100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26,950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15,400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5,775,000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6,737,500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3,850,000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636457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25%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24,750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28,875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16,500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4,950,000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5,775,000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3,300,000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9620242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25%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24,750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28,875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16,500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3,712,500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4,331,250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2,475,000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198838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25,410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29,645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16,940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2,541,000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2,964,500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1,694,000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117505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26,400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30,800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17,600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2,112,000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2,464,000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1,408,000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647346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18%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27,060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31,570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18,040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1,353,000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1,578,500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902,000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58511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28,050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32,725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18,700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1,122,000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1,309,000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748,000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675938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28,710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33,495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19,140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861,300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1,004,850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574,200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8259"/>
                  </a:ext>
                </a:extLst>
              </a:tr>
              <a:tr h="224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29,700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34,650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19,800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594,000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693,000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396,000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671612"/>
                  </a:ext>
                </a:extLst>
              </a:tr>
              <a:tr h="2230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30,360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35,420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20,240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303,600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354,200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202,400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499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4595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32789"/>
              </p:ext>
            </p:extLst>
          </p:nvPr>
        </p:nvGraphicFramePr>
        <p:xfrm>
          <a:off x="485648" y="3129064"/>
          <a:ext cx="5958842" cy="7799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6138">
                  <a:extLst>
                    <a:ext uri="{9D8B030D-6E8A-4147-A177-3AD203B41FA5}">
                      <a16:colId xmlns:a16="http://schemas.microsoft.com/office/drawing/2014/main" val="3051496587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3129457897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2439246238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3460362333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1509898209"/>
                    </a:ext>
                  </a:extLst>
                </a:gridCol>
                <a:gridCol w="1675940">
                  <a:extLst>
                    <a:ext uri="{9D8B030D-6E8A-4147-A177-3AD203B41FA5}">
                      <a16:colId xmlns:a16="http://schemas.microsoft.com/office/drawing/2014/main" val="642433197"/>
                    </a:ext>
                  </a:extLst>
                </a:gridCol>
              </a:tblGrid>
              <a:tr h="25102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구분</a:t>
                      </a:r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800" b="1" dirty="0"/>
                        <a:t>월 결제</a:t>
                      </a:r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80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800" b="1" dirty="0"/>
                        <a:t>자동결제 </a:t>
                      </a:r>
                      <a:r>
                        <a:rPr lang="en-US" altLang="ko-KR" sz="800" b="1" dirty="0"/>
                        <a:t>(CMS)</a:t>
                      </a:r>
                      <a:endParaRPr lang="ko-KR" altLang="en-US" sz="800" b="1" dirty="0"/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err="1"/>
                        <a:t>입금계좌</a:t>
                      </a:r>
                      <a:endParaRPr lang="ko-KR" altLang="en-US" sz="800" b="1"/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047916"/>
                  </a:ext>
                </a:extLst>
              </a:tr>
              <a:tr h="20105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현금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카드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현금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카드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075011"/>
                  </a:ext>
                </a:extLst>
              </a:tr>
              <a:tr h="26920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/>
                        <a:t>선택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/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/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/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/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/>
                        <a:t>우리은행 </a:t>
                      </a:r>
                      <a:r>
                        <a:rPr lang="en-US" altLang="ko-KR" sz="800" dirty="0"/>
                        <a:t>1005-003-018538 </a:t>
                      </a:r>
                      <a:br>
                        <a:rPr lang="en-US" altLang="ko-KR" sz="800" dirty="0"/>
                      </a:br>
                      <a:r>
                        <a:rPr lang="ko-KR" altLang="en-US" sz="800" dirty="0" err="1"/>
                        <a:t>비올메디컬</a:t>
                      </a:r>
                      <a:endParaRPr lang="ko-KR" altLang="en-US" sz="800" dirty="0"/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280363"/>
                  </a:ext>
                </a:extLst>
              </a:tr>
            </a:tbl>
          </a:graphicData>
        </a:graphic>
      </p:graphicFrame>
      <p:sp>
        <p:nvSpPr>
          <p:cNvPr id="8" name="직사각형 7"/>
          <p:cNvSpPr/>
          <p:nvPr/>
        </p:nvSpPr>
        <p:spPr>
          <a:xfrm>
            <a:off x="449580" y="3946293"/>
            <a:ext cx="5958840" cy="3001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" b="1" dirty="0">
                <a:latin typeface="+mn-ea"/>
              </a:rPr>
              <a:t>제 </a:t>
            </a:r>
            <a:r>
              <a:rPr lang="en-US" altLang="ko-KR" sz="800" b="1" dirty="0">
                <a:latin typeface="+mn-ea"/>
              </a:rPr>
              <a:t>5</a:t>
            </a:r>
            <a:r>
              <a:rPr lang="ko-KR" altLang="en-US" sz="800" b="1" dirty="0">
                <a:latin typeface="+mn-ea"/>
              </a:rPr>
              <a:t>조 </a:t>
            </a:r>
            <a:r>
              <a:rPr lang="en-US" altLang="ko-KR" sz="800" b="1" dirty="0">
                <a:latin typeface="+mn-ea"/>
              </a:rPr>
              <a:t>[</a:t>
            </a:r>
            <a:r>
              <a:rPr lang="ko-KR" altLang="en-US" sz="800" b="1" dirty="0">
                <a:latin typeface="+mn-ea"/>
              </a:rPr>
              <a:t>개인정보 보호</a:t>
            </a:r>
            <a:r>
              <a:rPr lang="en-US" altLang="ko-KR" sz="800" b="1" dirty="0">
                <a:latin typeface="+mn-ea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1.   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의 개인정보를 보호하기 위해 최선을 다하며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개인정보 보호 관련 법규를 준수한다</a:t>
            </a:r>
            <a:r>
              <a:rPr lang="en-US" altLang="ko-KR" sz="800" dirty="0">
                <a:latin typeface="+mn-ea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 startAt="2"/>
            </a:pP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제공한 개인정보에 대해 정확한 정보를 제공하여야 하며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제공한 정보가 부정확하거나 변경되었을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 </a:t>
            </a:r>
            <a:r>
              <a:rPr lang="ko-KR" altLang="en-US" sz="800" dirty="0">
                <a:latin typeface="+mn-ea"/>
              </a:rPr>
              <a:t>경우</a:t>
            </a:r>
            <a:r>
              <a:rPr lang="en-US" altLang="ko-KR" sz="800" dirty="0">
                <a:latin typeface="+mn-ea"/>
              </a:rPr>
              <a:t> 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에게 즉시 통보하여야 한다</a:t>
            </a:r>
            <a:r>
              <a:rPr lang="en-US" altLang="ko-KR" sz="800" dirty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800" b="1" dirty="0">
                <a:latin typeface="+mn-ea"/>
              </a:rPr>
              <a:t>제 </a:t>
            </a:r>
            <a:r>
              <a:rPr lang="en-US" altLang="ko-KR" sz="800" b="1" dirty="0">
                <a:latin typeface="+mn-ea"/>
              </a:rPr>
              <a:t>6</a:t>
            </a:r>
            <a:r>
              <a:rPr lang="ko-KR" altLang="en-US" sz="800" b="1" dirty="0">
                <a:latin typeface="+mn-ea"/>
              </a:rPr>
              <a:t>조 </a:t>
            </a:r>
            <a:r>
              <a:rPr lang="en-US" altLang="ko-KR" sz="800" b="1" dirty="0">
                <a:latin typeface="+mn-ea"/>
              </a:rPr>
              <a:t>[</a:t>
            </a:r>
            <a:r>
              <a:rPr lang="ko-KR" altLang="en-US" sz="800" b="1" dirty="0">
                <a:latin typeface="+mn-ea"/>
              </a:rPr>
              <a:t>면책 조항</a:t>
            </a:r>
            <a:r>
              <a:rPr lang="en-US" altLang="ko-KR" sz="800" b="1" dirty="0">
                <a:latin typeface="+mn-ea"/>
              </a:rPr>
              <a:t>]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다음의 경우에 대해 책임을 지지 않는다</a:t>
            </a:r>
            <a:r>
              <a:rPr lang="en-US" altLang="ko-KR" sz="800" dirty="0">
                <a:latin typeface="+mn-ea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 (1) </a:t>
            </a:r>
            <a:r>
              <a:rPr lang="ko-KR" altLang="en-US" sz="800" dirty="0">
                <a:latin typeface="+mn-ea"/>
              </a:rPr>
              <a:t>서비스 이용 중 발생한 갑의 귀책사유로 인한 손해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 (2) </a:t>
            </a:r>
            <a:r>
              <a:rPr lang="ko-KR" altLang="en-US" sz="800" dirty="0">
                <a:latin typeface="+mn-ea"/>
              </a:rPr>
              <a:t>자연재해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천재지변 등의 불가항력적인 사유로 인한 서비스 중단 또는 이용</a:t>
            </a:r>
            <a:endParaRPr lang="en-US" altLang="ko-KR" sz="800" dirty="0">
              <a:latin typeface="+mn-ea"/>
            </a:endParaRPr>
          </a:p>
          <a:p>
            <a:pPr marL="228600" indent="-228600">
              <a:lnSpc>
                <a:spcPct val="150000"/>
              </a:lnSpc>
              <a:buAutoNum type="arabicPeriod" startAt="2"/>
            </a:pP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다음의 경우에 대해 책임을 지지 않는다</a:t>
            </a:r>
            <a:r>
              <a:rPr lang="en-US" altLang="ko-KR" sz="800" dirty="0">
                <a:latin typeface="+mn-ea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 (1) 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의 귀책사유로 인한 서비스 이용 불가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 (2) </a:t>
            </a:r>
            <a:r>
              <a:rPr lang="ko-KR" altLang="en-US" sz="800" dirty="0">
                <a:latin typeface="+mn-ea"/>
              </a:rPr>
              <a:t>서비스 이용으로 발생한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의 손해가 제공자의 고의나 과실로 인한 경우를 제외하고 발생한 경우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800" b="1" dirty="0">
                <a:latin typeface="+mn-ea"/>
              </a:rPr>
              <a:t>제 </a:t>
            </a:r>
            <a:r>
              <a:rPr lang="en-US" altLang="ko-KR" sz="800" b="1" dirty="0">
                <a:latin typeface="+mn-ea"/>
              </a:rPr>
              <a:t>7</a:t>
            </a:r>
            <a:r>
              <a:rPr lang="ko-KR" altLang="en-US" sz="800" b="1" dirty="0">
                <a:latin typeface="+mn-ea"/>
              </a:rPr>
              <a:t>조 </a:t>
            </a:r>
            <a:r>
              <a:rPr lang="en-US" altLang="ko-KR" sz="800" b="1" dirty="0">
                <a:latin typeface="+mn-ea"/>
              </a:rPr>
              <a:t>[</a:t>
            </a:r>
            <a:r>
              <a:rPr lang="ko-KR" altLang="en-US" sz="800" b="1" dirty="0">
                <a:latin typeface="+mn-ea"/>
              </a:rPr>
              <a:t>분쟁 해결</a:t>
            </a:r>
            <a:r>
              <a:rPr lang="en-US" altLang="ko-KR" sz="800" b="1" dirty="0">
                <a:latin typeface="+mn-ea"/>
              </a:rPr>
              <a:t>]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800" dirty="0">
                <a:latin typeface="+mn-ea"/>
              </a:rPr>
              <a:t>이 계약에 관한 분쟁 발생 시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당사자 간 협의를 통해 원만하게 해결한다</a:t>
            </a:r>
            <a:r>
              <a:rPr lang="en-US" altLang="ko-KR" sz="800" dirty="0">
                <a:latin typeface="+mn-ea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 startAt="2"/>
            </a:pPr>
            <a:r>
              <a:rPr lang="ko-KR" altLang="en-US" sz="800" dirty="0">
                <a:latin typeface="+mn-ea"/>
              </a:rPr>
              <a:t>협의가 어려운 경우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관할 법원은 을의 주소지를 관할하는 법원으로 한다</a:t>
            </a:r>
            <a:r>
              <a:rPr lang="en-US" altLang="ko-KR" sz="800" dirty="0">
                <a:latin typeface="+mn-ea"/>
              </a:rPr>
              <a:t>.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85648" y="7543795"/>
            <a:ext cx="274042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900" b="0" i="0" u="none" strike="noStrike" cap="none" normalizeH="0" baseline="0">
                <a:ln>
                  <a:noFill/>
                </a:ln>
                <a:effectLst/>
                <a:latin typeface="+mn-ea"/>
              </a:rPr>
              <a:t>[서명 날인]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900" b="0" i="0" u="none" strike="noStrike" cap="none" normalizeH="0" baseline="0">
              <a:ln>
                <a:noFill/>
              </a:ln>
              <a:effectLst/>
              <a:latin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900" b="0" i="0" u="none" strike="noStrike" cap="none" normalizeH="0" baseline="0">
              <a:ln>
                <a:noFill/>
              </a:ln>
              <a:effectLst/>
              <a:latin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900" b="0" i="0" u="none" strike="noStrike" cap="none" normalizeH="0" baseline="0">
                <a:ln>
                  <a:noFill/>
                </a:ln>
                <a:effectLst/>
                <a:latin typeface="+mn-ea"/>
              </a:rPr>
              <a:t>구독자 (갑) 서명: ________________________</a:t>
            </a:r>
            <a:r>
              <a:rPr kumimoji="0" lang="en-US" altLang="ko-KR" sz="900" b="0" i="0" u="none" strike="noStrike" cap="none" normalizeH="0" baseline="0">
                <a:ln>
                  <a:noFill/>
                </a:ln>
                <a:effectLst/>
                <a:latin typeface="+mn-ea"/>
              </a:rPr>
              <a:t> (</a:t>
            </a:r>
            <a:r>
              <a:rPr kumimoji="0" lang="ko-KR" altLang="en-US" sz="900" b="0" i="0" u="none" strike="noStrike" cap="none" normalizeH="0" baseline="0">
                <a:ln>
                  <a:noFill/>
                </a:ln>
                <a:effectLst/>
                <a:latin typeface="+mn-ea"/>
              </a:rPr>
              <a:t>인</a:t>
            </a:r>
            <a:r>
              <a:rPr kumimoji="0" lang="en-US" altLang="ko-KR" sz="900" b="0" i="0" u="none" strike="noStrike" cap="none" normalizeH="0" baseline="0">
                <a:ln>
                  <a:noFill/>
                </a:ln>
                <a:effectLst/>
                <a:latin typeface="+mn-ea"/>
              </a:rPr>
              <a:t>)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449580" y="450694"/>
            <a:ext cx="5958840" cy="1361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" b="1" dirty="0">
                <a:latin typeface="+mn-ea"/>
              </a:rPr>
              <a:t>제 </a:t>
            </a:r>
            <a:r>
              <a:rPr lang="en-US" altLang="ko-KR" sz="800" b="1" dirty="0">
                <a:latin typeface="+mn-ea"/>
              </a:rPr>
              <a:t>4</a:t>
            </a:r>
            <a:r>
              <a:rPr lang="ko-KR" altLang="en-US" sz="800" b="1" dirty="0">
                <a:latin typeface="+mn-ea"/>
              </a:rPr>
              <a:t>조</a:t>
            </a:r>
            <a:r>
              <a:rPr lang="en-US" altLang="ko-KR" sz="800" b="1" dirty="0">
                <a:latin typeface="+mn-ea"/>
              </a:rPr>
              <a:t>(</a:t>
            </a:r>
            <a:r>
              <a:rPr lang="ko-KR" altLang="en-US" sz="800" b="1" dirty="0">
                <a:latin typeface="+mn-ea"/>
              </a:rPr>
              <a:t>이용요금 결제방법 및 소모품 배송</a:t>
            </a:r>
            <a:r>
              <a:rPr lang="en-US" altLang="ko-KR" sz="800" b="1" dirty="0">
                <a:latin typeface="+mn-ea"/>
              </a:rPr>
              <a:t>)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800" dirty="0">
                <a:latin typeface="+mn-ea"/>
              </a:rPr>
              <a:t>본 계약에 따라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이 제</a:t>
            </a:r>
            <a:r>
              <a:rPr lang="en-US" altLang="ko-KR" sz="800" dirty="0">
                <a:latin typeface="+mn-ea"/>
              </a:rPr>
              <a:t>3</a:t>
            </a:r>
            <a:r>
              <a:rPr lang="ko-KR" altLang="en-US" sz="800" dirty="0">
                <a:latin typeface="+mn-ea"/>
              </a:rPr>
              <a:t>조 </a:t>
            </a:r>
            <a:r>
              <a:rPr lang="en-US" altLang="ko-KR" sz="800" dirty="0">
                <a:latin typeface="+mn-ea"/>
              </a:rPr>
              <a:t>1</a:t>
            </a:r>
            <a:r>
              <a:rPr lang="ko-KR" altLang="en-US" sz="800" dirty="0">
                <a:latin typeface="+mn-ea"/>
              </a:rPr>
              <a:t>항의 내용 중 선택한 </a:t>
            </a:r>
            <a:r>
              <a:rPr lang="en-US" altLang="ko-KR" sz="800" dirty="0">
                <a:latin typeface="+mn-ea"/>
              </a:rPr>
              <a:t>“① </a:t>
            </a:r>
            <a:r>
              <a:rPr lang="ko-KR" altLang="en-US" sz="800" dirty="0">
                <a:latin typeface="+mn-ea"/>
              </a:rPr>
              <a:t>선택항목</a:t>
            </a:r>
            <a:r>
              <a:rPr lang="en-US" altLang="ko-KR" sz="800" dirty="0">
                <a:latin typeface="+mn-ea"/>
              </a:rPr>
              <a:t>” </a:t>
            </a:r>
            <a:r>
              <a:rPr lang="ko-KR" altLang="en-US" sz="800" dirty="0">
                <a:latin typeface="+mn-ea"/>
              </a:rPr>
              <a:t>에 해당하는 </a:t>
            </a:r>
            <a:r>
              <a:rPr lang="en-US" altLang="ko-KR" sz="800" dirty="0">
                <a:latin typeface="+mn-ea"/>
              </a:rPr>
              <a:t>“③</a:t>
            </a:r>
            <a:r>
              <a:rPr lang="ko-KR" altLang="en-US" sz="800" dirty="0">
                <a:latin typeface="+mn-ea"/>
              </a:rPr>
              <a:t>월 소모품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800" dirty="0">
                <a:latin typeface="+mn-ea"/>
              </a:rPr>
              <a:t>     제공수량을 매월 영업일 </a:t>
            </a:r>
            <a:r>
              <a:rPr lang="en-US" altLang="ko-KR" sz="800" dirty="0">
                <a:latin typeface="+mn-ea"/>
              </a:rPr>
              <a:t>1</a:t>
            </a:r>
            <a:r>
              <a:rPr lang="ko-KR" altLang="en-US" sz="800" dirty="0">
                <a:latin typeface="+mn-ea"/>
              </a:rPr>
              <a:t>일에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에게 배송한다</a:t>
            </a:r>
            <a:r>
              <a:rPr lang="en-US" altLang="ko-KR" sz="800" dirty="0">
                <a:latin typeface="+mn-ea"/>
              </a:rPr>
              <a:t>. </a:t>
            </a:r>
            <a:r>
              <a:rPr lang="ko-KR" altLang="en-US" sz="800" dirty="0">
                <a:latin typeface="+mn-ea"/>
              </a:rPr>
              <a:t>배송비는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이 부담한다</a:t>
            </a:r>
            <a:r>
              <a:rPr lang="en-US" altLang="ko-KR" sz="800" dirty="0">
                <a:latin typeface="+mn-ea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 startAt="2"/>
            </a:pPr>
            <a:r>
              <a:rPr lang="ko-KR" altLang="en-US" sz="800" dirty="0">
                <a:latin typeface="+mn-ea"/>
              </a:rPr>
              <a:t>본 계약에 따라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선택한 제 </a:t>
            </a:r>
            <a:r>
              <a:rPr lang="en-US" altLang="ko-KR" sz="800" dirty="0">
                <a:latin typeface="+mn-ea"/>
              </a:rPr>
              <a:t>3</a:t>
            </a:r>
            <a:r>
              <a:rPr lang="ko-KR" altLang="en-US" sz="800" dirty="0">
                <a:latin typeface="+mn-ea"/>
              </a:rPr>
              <a:t>조 </a:t>
            </a:r>
            <a:r>
              <a:rPr lang="en-US" altLang="ko-KR" sz="800" dirty="0">
                <a:latin typeface="+mn-ea"/>
              </a:rPr>
              <a:t>1</a:t>
            </a:r>
            <a:r>
              <a:rPr lang="ko-KR" altLang="en-US" sz="800" dirty="0">
                <a:latin typeface="+mn-ea"/>
              </a:rPr>
              <a:t>항의 </a:t>
            </a:r>
            <a:r>
              <a:rPr lang="en-US" altLang="ko-KR" sz="800" dirty="0">
                <a:latin typeface="+mn-ea"/>
              </a:rPr>
              <a:t>“① </a:t>
            </a:r>
            <a:r>
              <a:rPr lang="ko-KR" altLang="en-US" sz="800" dirty="0">
                <a:latin typeface="+mn-ea"/>
              </a:rPr>
              <a:t>선택항목</a:t>
            </a:r>
            <a:r>
              <a:rPr lang="en-US" altLang="ko-KR" sz="800" dirty="0">
                <a:latin typeface="+mn-ea"/>
              </a:rPr>
              <a:t>” </a:t>
            </a:r>
            <a:r>
              <a:rPr lang="ko-KR" altLang="en-US" sz="800" dirty="0">
                <a:latin typeface="+mn-ea"/>
              </a:rPr>
              <a:t>에 해당하는 </a:t>
            </a:r>
            <a:r>
              <a:rPr lang="en-US" altLang="ko-KR" sz="800" dirty="0">
                <a:latin typeface="+mn-ea"/>
              </a:rPr>
              <a:t>“② </a:t>
            </a:r>
            <a:r>
              <a:rPr lang="ko-KR" altLang="en-US" sz="800" dirty="0">
                <a:latin typeface="+mn-ea"/>
              </a:rPr>
              <a:t>월 납입요금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을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에게  매월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</a:t>
            </a:r>
            <a:r>
              <a:rPr lang="ko-KR" altLang="en-US" sz="800" dirty="0">
                <a:latin typeface="+mn-ea"/>
              </a:rPr>
              <a:t>납부한다</a:t>
            </a:r>
            <a:r>
              <a:rPr lang="en-US" altLang="ko-KR" sz="800" dirty="0">
                <a:latin typeface="+mn-ea"/>
              </a:rPr>
              <a:t>. </a:t>
            </a:r>
            <a:r>
              <a:rPr lang="ko-KR" altLang="en-US" sz="800" dirty="0">
                <a:latin typeface="+mn-ea"/>
              </a:rPr>
              <a:t>납부하는 방식은  다음 중에 하나로 한다</a:t>
            </a:r>
            <a:r>
              <a:rPr lang="en-US" altLang="ko-KR" sz="800" dirty="0">
                <a:latin typeface="+mn-ea"/>
              </a:rPr>
              <a:t>. </a:t>
            </a:r>
            <a:r>
              <a:rPr lang="ko-KR" altLang="en-US" sz="800" dirty="0">
                <a:latin typeface="+mn-ea"/>
              </a:rPr>
              <a:t> </a:t>
            </a:r>
            <a:r>
              <a:rPr lang="en-US" altLang="ko-KR" sz="800" dirty="0">
                <a:latin typeface="+mn-ea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ko-KR" altLang="en-US" sz="800" dirty="0">
                <a:latin typeface="+mn-ea"/>
              </a:rPr>
              <a:t>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350031" y="7948562"/>
            <a:ext cx="3009898" cy="481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ko-KR" sz="900">
              <a:latin typeface="+mn-ea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ko-KR" sz="900">
                <a:latin typeface="+mn-ea"/>
              </a:rPr>
              <a:t>제공자 (을) 서명: </a:t>
            </a:r>
            <a:r>
              <a:rPr lang="ko-KR" altLang="en-US" sz="900" u="sng">
                <a:latin typeface="+mn-ea"/>
              </a:rPr>
              <a:t>주식회사  비올메디컬</a:t>
            </a:r>
            <a:r>
              <a:rPr lang="en-US" altLang="ko-KR" sz="900" u="sng">
                <a:latin typeface="+mn-ea"/>
              </a:rPr>
              <a:t>  </a:t>
            </a:r>
            <a:r>
              <a:rPr lang="en-US" altLang="ko-KR" sz="900">
                <a:latin typeface="+mn-ea"/>
              </a:rPr>
              <a:t>(</a:t>
            </a:r>
            <a:r>
              <a:rPr lang="ko-KR" altLang="en-US" sz="900">
                <a:latin typeface="+mn-ea"/>
              </a:rPr>
              <a:t>인</a:t>
            </a:r>
            <a:r>
              <a:rPr lang="en-US" altLang="ko-KR" sz="900">
                <a:latin typeface="+mn-ea"/>
              </a:rPr>
              <a:t>)</a:t>
            </a:r>
            <a:endParaRPr lang="ko-KR" altLang="ko-KR" sz="900"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75260" y="160020"/>
            <a:ext cx="6507480" cy="9578340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C3E26B8-B845-47CD-B3F8-1EB1BF49E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996" y="1616356"/>
            <a:ext cx="595302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800" b="1" dirty="0">
                <a:latin typeface="+mn-ea"/>
              </a:rPr>
              <a:t> 제 </a:t>
            </a:r>
            <a:r>
              <a:rPr lang="en-US" altLang="ko-KR" sz="800" b="1" dirty="0">
                <a:latin typeface="+mn-ea"/>
              </a:rPr>
              <a:t>4</a:t>
            </a:r>
            <a:r>
              <a:rPr lang="ko-KR" altLang="en-US" sz="800" b="1" dirty="0">
                <a:latin typeface="+mn-ea"/>
              </a:rPr>
              <a:t>조</a:t>
            </a:r>
            <a:r>
              <a:rPr lang="en-US" altLang="ko-KR" sz="800" b="1" dirty="0">
                <a:latin typeface="+mn-ea"/>
              </a:rPr>
              <a:t>2</a:t>
            </a:r>
            <a:r>
              <a:rPr lang="ko-KR" altLang="en-US" sz="800" b="1" dirty="0">
                <a:latin typeface="+mn-ea"/>
              </a:rPr>
              <a:t>항</a:t>
            </a:r>
            <a:r>
              <a:rPr lang="en-US" altLang="ko-KR" sz="800" b="1" dirty="0"/>
              <a:t>(</a:t>
            </a:r>
            <a:r>
              <a:rPr lang="ko-KR" altLang="en-US" sz="800" b="1" dirty="0"/>
              <a:t>중도해지 및 할인금액 정산</a:t>
            </a:r>
            <a:r>
              <a:rPr lang="en-US" altLang="ko-KR" sz="800" b="1" dirty="0"/>
              <a:t>)</a:t>
            </a:r>
            <a:endParaRPr lang="en-US" altLang="ko-KR" sz="800" b="1" dirty="0">
              <a:latin typeface="+mn-ea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ko-KR" sz="800" dirty="0">
              <a:latin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갑”이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계약기간 만료 이전에 본 계약을 해지하고자 하는 경우, 서면 통보로 계약을 해지할 수 있다.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단, 본 계약은 연간 구독을 전제로 할인된 단가가 적용된 것이므로, 계약기간 만료 이전에 중도 해지할 경우 “</a:t>
            </a: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갑”은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기 공급받은 소모품(팁)에 대하여 정상 기준단가와 할인단가의 차액을 “</a:t>
            </a: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을”에게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지급하여야 한다.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차액 정산금은 아래의 방식으로 산정한다.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ko-KR" altLang="en-US" sz="800" i="0" dirty="0">
                <a:solidFill>
                  <a:srgbClr val="000000"/>
                </a:solidFill>
                <a:effectLst/>
                <a:ea typeface="Malgun Gothic" panose="020B0503020000020004" pitchFamily="50" charset="-127"/>
              </a:rPr>
              <a:t>반환금액</a:t>
            </a:r>
            <a:r>
              <a:rPr lang="ko-KR" altLang="en-US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 </a:t>
            </a:r>
            <a:r>
              <a:rPr lang="en-US" altLang="ko-KR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= (</a:t>
            </a:r>
            <a:r>
              <a:rPr lang="ko-KR" altLang="en-US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총 구독기간 중 잔여 개월 수 </a:t>
            </a:r>
            <a:r>
              <a:rPr lang="en-US" altLang="ko-KR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÷ </a:t>
            </a:r>
            <a:r>
              <a:rPr lang="ko-KR" altLang="en-US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전체 구독기간</a:t>
            </a:r>
            <a:r>
              <a:rPr lang="en-US" altLang="ko-KR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) × </a:t>
            </a:r>
            <a:r>
              <a:rPr lang="ko-KR" altLang="en-US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총 할인금액</a:t>
            </a:r>
            <a:r>
              <a:rPr lang="ko-KR" altLang="en-US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  <a:ea typeface="Malgun Gothic" panose="020B0503020000020004" pitchFamily="50" charset="-127"/>
              </a:rPr>
              <a:t> </a:t>
            </a:r>
            <a:endParaRPr lang="en-US" altLang="ko-KR" sz="800" i="0" dirty="0">
              <a:solidFill>
                <a:srgbClr val="000000"/>
              </a:solidFill>
              <a:effectLst/>
              <a:latin typeface="Malgun Gothic" panose="020B0503020000020004" pitchFamily="50" charset="-127"/>
              <a:ea typeface="Malgun Gothic" panose="020B0503020000020004" pitchFamily="50" charset="-127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갑”은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해지일로부터 7일 이내에 위 정산금을 “</a:t>
            </a: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을”에게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지급하여야 하며, 기한 내 미지급 시 지급지연에 따른 지연이자를 부담한다.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단, “</a:t>
            </a: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을”의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귀책사유로 인한 계약 해지의 경우에는 본 조항을 적용하지 아니한다.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DC0241-05D6-4262-B017-E2DA9B4B0996}"/>
              </a:ext>
            </a:extLst>
          </p:cNvPr>
          <p:cNvSpPr txBox="1"/>
          <p:nvPr/>
        </p:nvSpPr>
        <p:spPr>
          <a:xfrm>
            <a:off x="2743153" y="7352871"/>
            <a:ext cx="130035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년               월               일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CFC7FC13-91F1-485C-8E92-47B073E07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149" y="9140890"/>
            <a:ext cx="1963702" cy="407219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D7A8E162-B641-4739-82A3-08EE4C8005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730" y="7765769"/>
            <a:ext cx="120967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37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907</Words>
  <Application>Microsoft Office PowerPoint</Application>
  <PresentationFormat>A4 용지(210x297mm)</PresentationFormat>
  <Paragraphs>227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Malgun Gothic</vt:lpstr>
      <vt:lpstr>Malgun Gothic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aden8201@gmail.com</dc:creator>
  <cp:lastModifiedBy>장은하</cp:lastModifiedBy>
  <cp:revision>9</cp:revision>
  <cp:lastPrinted>2025-07-25T00:18:46Z</cp:lastPrinted>
  <dcterms:created xsi:type="dcterms:W3CDTF">2023-04-04T01:14:18Z</dcterms:created>
  <dcterms:modified xsi:type="dcterms:W3CDTF">2026-05-21T08:09:02Z</dcterms:modified>
</cp:coreProperties>
</file>