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F34B3-7A5A-664C-AE96-ED506048315B}" v="5" dt="2026-02-11T01:08:54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2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장은하" userId="S::eh.chang@scarletrf.com::5d2b2121-cd0f-40b4-b088-a19ed7aee798" providerId="AD" clId="Web-{B7CF34B3-7A5A-664C-AE96-ED506048315B}"/>
    <pc:docChg chg="modSld">
      <pc:chgData name="장은하" userId="S::eh.chang@scarletrf.com::5d2b2121-cd0f-40b4-b088-a19ed7aee798" providerId="AD" clId="Web-{B7CF34B3-7A5A-664C-AE96-ED506048315B}" dt="2026-02-11T01:08:54.948" v="4"/>
      <pc:docMkLst>
        <pc:docMk/>
      </pc:docMkLst>
      <pc:sldChg chg="modSp">
        <pc:chgData name="장은하" userId="S::eh.chang@scarletrf.com::5d2b2121-cd0f-40b4-b088-a19ed7aee798" providerId="AD" clId="Web-{B7CF34B3-7A5A-664C-AE96-ED506048315B}" dt="2026-02-11T01:08:54.948" v="4"/>
        <pc:sldMkLst>
          <pc:docMk/>
          <pc:sldMk cId="3434595702" sldId="256"/>
        </pc:sldMkLst>
        <pc:graphicFrameChg chg="mod modGraphic">
          <ac:chgData name="장은하" userId="S::eh.chang@scarletrf.com::5d2b2121-cd0f-40b4-b088-a19ed7aee798" providerId="AD" clId="Web-{B7CF34B3-7A5A-664C-AE96-ED506048315B}" dt="2026-02-11T01:08:54.948" v="4"/>
          <ac:graphicFrameMkLst>
            <pc:docMk/>
            <pc:sldMk cId="3434595702" sldId="256"/>
            <ac:graphicFrameMk id="2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034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07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83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95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613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9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87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17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43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783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07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CDE4A-B793-488B-A2B6-E380E66CB7FF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A4B17-3F4A-4B16-B82A-0310FB75C1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45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7805" y="403072"/>
            <a:ext cx="40005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500" b="1" err="1">
                <a:latin typeface="+mn-ea"/>
              </a:rPr>
              <a:t>Sylfirm</a:t>
            </a:r>
            <a:r>
              <a:rPr lang="en-US" altLang="ko-KR" sz="1500" b="1">
                <a:latin typeface="+mn-ea"/>
              </a:rPr>
              <a:t> X </a:t>
            </a:r>
            <a:r>
              <a:rPr lang="ko-KR" altLang="en-US" sz="1500" b="1">
                <a:latin typeface="+mn-ea"/>
              </a:rPr>
              <a:t>팁 </a:t>
            </a:r>
            <a:r>
              <a:rPr lang="ko-KR" altLang="en-US" sz="1500" b="1" err="1">
                <a:latin typeface="+mn-ea"/>
              </a:rPr>
              <a:t>구독서비스</a:t>
            </a:r>
            <a:r>
              <a:rPr lang="ko-KR" altLang="en-US" sz="1500" b="1">
                <a:latin typeface="+mn-ea"/>
              </a:rPr>
              <a:t> </a:t>
            </a:r>
            <a:r>
              <a:rPr lang="ko-KR" altLang="en-US" sz="1500" b="1" err="1">
                <a:latin typeface="+mn-ea"/>
              </a:rPr>
              <a:t>이용계약서</a:t>
            </a:r>
            <a:endParaRPr lang="en-US" altLang="ko-KR" sz="1500" b="1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925" y="953821"/>
            <a:ext cx="5924550" cy="253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>
                <a:latin typeface="+mn-ea"/>
              </a:rPr>
              <a:t>본 계약은 </a:t>
            </a:r>
            <a:r>
              <a:rPr lang="en-US" altLang="ko-KR" sz="800" err="1">
                <a:latin typeface="+mn-ea"/>
              </a:rPr>
              <a:t>Sylfirm</a:t>
            </a:r>
            <a:r>
              <a:rPr lang="en-US" altLang="ko-KR" sz="800">
                <a:latin typeface="+mn-ea"/>
              </a:rPr>
              <a:t> X </a:t>
            </a:r>
            <a:r>
              <a:rPr lang="ko-KR" altLang="en-US" sz="800">
                <a:latin typeface="+mn-ea"/>
              </a:rPr>
              <a:t>를</a:t>
            </a:r>
            <a:r>
              <a:rPr lang="en-US" altLang="ko-KR" sz="800">
                <a:latin typeface="+mn-ea"/>
              </a:rPr>
              <a:t> </a:t>
            </a:r>
            <a:r>
              <a:rPr lang="ko-KR" altLang="en-US" sz="800">
                <a:latin typeface="+mn-ea"/>
              </a:rPr>
              <a:t>이용중인 고객을 대상으로 팁</a:t>
            </a:r>
            <a:r>
              <a:rPr lang="en-US" altLang="ko-KR" sz="800">
                <a:latin typeface="+mn-ea"/>
              </a:rPr>
              <a:t>(</a:t>
            </a:r>
            <a:r>
              <a:rPr lang="ko-KR" altLang="en-US" sz="800">
                <a:latin typeface="+mn-ea"/>
              </a:rPr>
              <a:t>소모품</a:t>
            </a:r>
            <a:r>
              <a:rPr lang="en-US" altLang="ko-KR" sz="800">
                <a:latin typeface="+mn-ea"/>
              </a:rPr>
              <a:t>)</a:t>
            </a:r>
            <a:r>
              <a:rPr lang="ko-KR" altLang="en-US" sz="800">
                <a:latin typeface="+mn-ea"/>
              </a:rPr>
              <a:t>에 대한 구독 서비스 제공하는 것으로 아래와 같이 체결한다</a:t>
            </a:r>
            <a:r>
              <a:rPr lang="en-US" altLang="ko-KR" sz="800">
                <a:latin typeface="+mn-ea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5790" y="1272925"/>
            <a:ext cx="5208270" cy="1653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구독자</a:t>
            </a:r>
            <a:r>
              <a:rPr lang="en-US" altLang="ko-KR" sz="800" b="1" dirty="0">
                <a:latin typeface="+mn-ea"/>
              </a:rPr>
              <a:t>](</a:t>
            </a:r>
            <a:r>
              <a:rPr lang="ko-KR" altLang="en-US" sz="800" b="1" dirty="0">
                <a:latin typeface="+mn-ea"/>
              </a:rPr>
              <a:t>이하</a:t>
            </a:r>
            <a:r>
              <a:rPr lang="en-US" altLang="ko-KR" sz="800" b="1" dirty="0">
                <a:latin typeface="+mn-ea"/>
              </a:rPr>
              <a:t>”</a:t>
            </a:r>
            <a:r>
              <a:rPr lang="ko-KR" altLang="en-US" sz="800" b="1" dirty="0">
                <a:latin typeface="+mn-ea"/>
              </a:rPr>
              <a:t>갑</a:t>
            </a:r>
            <a:r>
              <a:rPr lang="en-US" altLang="ko-KR" sz="800" b="1" dirty="0">
                <a:latin typeface="+mn-ea"/>
              </a:rPr>
              <a:t>“</a:t>
            </a:r>
            <a:r>
              <a:rPr lang="ko-KR" altLang="en-US" sz="800" b="1" dirty="0">
                <a:latin typeface="+mn-ea"/>
              </a:rPr>
              <a:t>이라 함</a:t>
            </a:r>
            <a:r>
              <a:rPr lang="en-US" altLang="ko-KR" sz="800" b="1" dirty="0">
                <a:latin typeface="+mn-ea"/>
              </a:rPr>
              <a:t>)  </a:t>
            </a: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주소</a:t>
            </a:r>
            <a:r>
              <a:rPr lang="en-US" altLang="ko-KR" sz="800" dirty="0">
                <a:latin typeface="+mn-ea"/>
              </a:rPr>
              <a:t>] </a:t>
            </a:r>
            <a:r>
              <a:rPr lang="en-US" altLang="ko-KR" sz="800" u="sng" dirty="0">
                <a:latin typeface="+mn-ea"/>
              </a:rPr>
              <a:t>             </a:t>
            </a:r>
            <a:r>
              <a:rPr lang="en-US" altLang="ko-KR" sz="800" dirty="0">
                <a:latin typeface="+mn-ea"/>
              </a:rPr>
              <a:t> </a:t>
            </a:r>
            <a:endParaRPr lang="en-US" altLang="ko-KR" sz="800" u="sng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병원 명</a:t>
            </a:r>
            <a:r>
              <a:rPr lang="en-US" altLang="ko-KR" sz="800" dirty="0">
                <a:latin typeface="+mn-ea"/>
              </a:rPr>
              <a:t>]                                                          [</a:t>
            </a:r>
            <a:r>
              <a:rPr lang="ko-KR" altLang="en-US" sz="800" dirty="0">
                <a:latin typeface="+mn-ea"/>
              </a:rPr>
              <a:t>대표자 명</a:t>
            </a:r>
            <a:r>
              <a:rPr lang="en-US" altLang="ko-KR" sz="800" dirty="0">
                <a:latin typeface="+mn-ea"/>
              </a:rPr>
              <a:t>]                                                   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제공자</a:t>
            </a:r>
            <a:r>
              <a:rPr lang="en-US" altLang="ko-KR" sz="800" b="1" dirty="0">
                <a:latin typeface="+mn-ea"/>
              </a:rPr>
              <a:t>](</a:t>
            </a:r>
            <a:r>
              <a:rPr lang="ko-KR" altLang="en-US" sz="800" b="1" dirty="0">
                <a:latin typeface="+mn-ea"/>
              </a:rPr>
              <a:t>이하 </a:t>
            </a:r>
            <a:r>
              <a:rPr lang="en-US" altLang="ko-KR" sz="800" b="1" dirty="0">
                <a:latin typeface="+mn-ea"/>
              </a:rPr>
              <a:t>“</a:t>
            </a:r>
            <a:r>
              <a:rPr lang="ko-KR" altLang="en-US" sz="800" b="1" dirty="0">
                <a:latin typeface="+mn-ea"/>
              </a:rPr>
              <a:t>을</a:t>
            </a:r>
            <a:r>
              <a:rPr lang="en-US" altLang="ko-KR" sz="800" b="1" dirty="0">
                <a:latin typeface="+mn-ea"/>
              </a:rPr>
              <a:t>”</a:t>
            </a:r>
            <a:r>
              <a:rPr lang="ko-KR" altLang="en-US" sz="800" b="1" dirty="0">
                <a:latin typeface="+mn-ea"/>
              </a:rPr>
              <a:t>이라 함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주소</a:t>
            </a:r>
            <a:r>
              <a:rPr lang="en-US" altLang="ko-KR" sz="800" dirty="0">
                <a:latin typeface="+mn-ea"/>
              </a:rPr>
              <a:t>] </a:t>
            </a:r>
            <a:r>
              <a:rPr lang="ko-KR" altLang="en-US" sz="800" dirty="0">
                <a:latin typeface="+mn-ea"/>
              </a:rPr>
              <a:t>경기도 성남시 분당구 판교로 </a:t>
            </a:r>
            <a:r>
              <a:rPr lang="en-US" altLang="ko-KR" sz="800" dirty="0">
                <a:latin typeface="+mn-ea"/>
              </a:rPr>
              <a:t>744 </a:t>
            </a:r>
            <a:r>
              <a:rPr lang="ko-KR" altLang="en-US" sz="800" dirty="0" err="1">
                <a:latin typeface="+mn-ea"/>
              </a:rPr>
              <a:t>분당테크노파크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C</a:t>
            </a:r>
            <a:r>
              <a:rPr lang="ko-KR" altLang="en-US" sz="800" dirty="0">
                <a:latin typeface="+mn-ea"/>
              </a:rPr>
              <a:t>동 </a:t>
            </a:r>
            <a:r>
              <a:rPr lang="en-US" altLang="ko-KR" sz="800" dirty="0">
                <a:latin typeface="+mn-ea"/>
              </a:rPr>
              <a:t>808~809</a:t>
            </a:r>
            <a:r>
              <a:rPr lang="ko-KR" altLang="en-US" sz="800" dirty="0">
                <a:latin typeface="+mn-ea"/>
              </a:rPr>
              <a:t>호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[</a:t>
            </a:r>
            <a:r>
              <a:rPr lang="ko-KR" altLang="en-US" sz="800" dirty="0">
                <a:latin typeface="+mn-ea"/>
              </a:rPr>
              <a:t>회사명</a:t>
            </a:r>
            <a:r>
              <a:rPr lang="en-US" altLang="ko-KR" sz="800" dirty="0">
                <a:latin typeface="+mn-ea"/>
              </a:rPr>
              <a:t>]  </a:t>
            </a:r>
            <a:r>
              <a:rPr lang="ko-KR" altLang="en-US" sz="800" dirty="0">
                <a:latin typeface="+mn-ea"/>
              </a:rPr>
              <a:t>주식회사 </a:t>
            </a:r>
            <a:r>
              <a:rPr lang="ko-KR" altLang="en-US" sz="800" dirty="0" err="1">
                <a:latin typeface="+mn-ea"/>
              </a:rPr>
              <a:t>비올메디컬</a:t>
            </a:r>
            <a:r>
              <a:rPr lang="ko-KR" altLang="en-US" sz="800" dirty="0">
                <a:latin typeface="+mn-ea"/>
              </a:rPr>
              <a:t>                                    대표이사 </a:t>
            </a:r>
            <a:r>
              <a:rPr lang="ko-KR" altLang="en-US" sz="800" dirty="0" err="1">
                <a:latin typeface="+mn-ea"/>
              </a:rPr>
              <a:t>이은천</a:t>
            </a:r>
            <a:r>
              <a:rPr lang="en-US" altLang="ko-KR" sz="800" dirty="0">
                <a:latin typeface="+mn-ea"/>
              </a:rPr>
              <a:t> 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508635" y="2980335"/>
            <a:ext cx="5958840" cy="3069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i="0" dirty="0">
                <a:effectLst/>
                <a:latin typeface="+mn-ea"/>
              </a:rPr>
              <a:t>제 </a:t>
            </a:r>
            <a:r>
              <a:rPr lang="en-US" altLang="ko-KR" sz="800" b="1" i="0" dirty="0">
                <a:effectLst/>
                <a:latin typeface="+mn-ea"/>
              </a:rPr>
              <a:t>1</a:t>
            </a:r>
            <a:r>
              <a:rPr lang="ko-KR" altLang="en-US" sz="800" b="1" i="0" dirty="0">
                <a:effectLst/>
                <a:latin typeface="+mn-ea"/>
              </a:rPr>
              <a:t>조 </a:t>
            </a:r>
            <a:r>
              <a:rPr lang="en-US" altLang="ko-KR" sz="800" b="1" i="0" dirty="0">
                <a:effectLst/>
                <a:latin typeface="+mn-ea"/>
              </a:rPr>
              <a:t>(</a:t>
            </a:r>
            <a:r>
              <a:rPr lang="ko-KR" altLang="en-US" sz="800" b="1" i="0" dirty="0">
                <a:effectLst/>
                <a:latin typeface="+mn-ea"/>
              </a:rPr>
              <a:t>계약 목적</a:t>
            </a:r>
            <a:r>
              <a:rPr lang="en-US" altLang="ko-KR" sz="800" b="1" i="0" dirty="0">
                <a:effectLst/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800" i="0" dirty="0">
                <a:effectLst/>
                <a:latin typeface="+mn-ea"/>
              </a:rPr>
              <a:t>본 계약은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</a:t>
            </a:r>
            <a:r>
              <a:rPr lang="ko-KR" altLang="en-US" sz="800" i="0" dirty="0">
                <a:effectLst/>
                <a:latin typeface="+mn-ea"/>
              </a:rPr>
              <a:t>제공하는 </a:t>
            </a:r>
            <a:r>
              <a:rPr lang="en-US" altLang="ko-KR" sz="800" dirty="0" err="1">
                <a:latin typeface="+mn-ea"/>
              </a:rPr>
              <a:t>Sylfirm</a:t>
            </a:r>
            <a:r>
              <a:rPr lang="en-US" altLang="ko-KR" sz="800" dirty="0">
                <a:latin typeface="+mn-ea"/>
              </a:rPr>
              <a:t> X </a:t>
            </a:r>
            <a:r>
              <a:rPr lang="ko-KR" altLang="en-US" sz="800" dirty="0">
                <a:latin typeface="+mn-ea"/>
              </a:rPr>
              <a:t>소모품</a:t>
            </a:r>
            <a:r>
              <a:rPr lang="en-US" altLang="ko-KR" sz="800" dirty="0">
                <a:latin typeface="+mn-ea"/>
              </a:rPr>
              <a:t>(</a:t>
            </a:r>
            <a:r>
              <a:rPr lang="ko-KR" altLang="en-US" sz="800" dirty="0">
                <a:latin typeface="+mn-ea"/>
              </a:rPr>
              <a:t>팁</a:t>
            </a:r>
            <a:r>
              <a:rPr lang="en-US" altLang="ko-KR" sz="800" dirty="0">
                <a:latin typeface="+mn-ea"/>
              </a:rPr>
              <a:t>) </a:t>
            </a:r>
            <a:r>
              <a:rPr lang="ko-KR" altLang="en-US" sz="800" i="0" dirty="0">
                <a:effectLst/>
                <a:latin typeface="+mn-ea"/>
              </a:rPr>
              <a:t>구독 서비스</a:t>
            </a:r>
            <a:r>
              <a:rPr lang="en-US" altLang="ko-KR" sz="800" i="0" dirty="0">
                <a:effectLst/>
                <a:latin typeface="+mn-ea"/>
              </a:rPr>
              <a:t>(</a:t>
            </a:r>
            <a:r>
              <a:rPr lang="ko-KR" altLang="en-US" sz="800" i="0" dirty="0">
                <a:effectLst/>
                <a:latin typeface="+mn-ea"/>
              </a:rPr>
              <a:t>이하 </a:t>
            </a:r>
            <a:r>
              <a:rPr lang="en-US" altLang="ko-KR" sz="800" i="0" dirty="0">
                <a:effectLst/>
                <a:latin typeface="+mn-ea"/>
              </a:rPr>
              <a:t>＂</a:t>
            </a:r>
            <a:r>
              <a:rPr lang="ko-KR" altLang="en-US" sz="800" i="0" dirty="0">
                <a:effectLst/>
                <a:latin typeface="+mn-ea"/>
              </a:rPr>
              <a:t>서비스</a:t>
            </a:r>
            <a:r>
              <a:rPr lang="en-US" altLang="ko-KR" sz="800" i="0" dirty="0">
                <a:effectLst/>
                <a:latin typeface="+mn-ea"/>
              </a:rPr>
              <a:t>＂</a:t>
            </a:r>
            <a:r>
              <a:rPr lang="ko-KR" altLang="en-US" sz="800" i="0" dirty="0">
                <a:effectLst/>
                <a:latin typeface="+mn-ea"/>
              </a:rPr>
              <a:t>라 함</a:t>
            </a:r>
            <a:r>
              <a:rPr lang="en-US" altLang="ko-KR" sz="800" i="0" dirty="0">
                <a:effectLst/>
                <a:latin typeface="+mn-ea"/>
              </a:rPr>
              <a:t>)</a:t>
            </a:r>
            <a:r>
              <a:rPr lang="ko-KR" altLang="en-US" sz="800" i="0" dirty="0">
                <a:effectLst/>
                <a:latin typeface="+mn-ea"/>
              </a:rPr>
              <a:t>를 본 계약에 따라 이용하는 것을 목적으로 한다</a:t>
            </a:r>
            <a:r>
              <a:rPr lang="en-US" altLang="ko-KR" sz="800" i="0" dirty="0">
                <a:effectLst/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i="0" dirty="0">
                <a:effectLst/>
                <a:latin typeface="+mn-ea"/>
              </a:rPr>
              <a:t>제 </a:t>
            </a:r>
            <a:r>
              <a:rPr lang="en-US" altLang="ko-KR" sz="800" b="1" i="0" dirty="0">
                <a:effectLst/>
                <a:latin typeface="+mn-ea"/>
              </a:rPr>
              <a:t>2</a:t>
            </a:r>
            <a:r>
              <a:rPr lang="ko-KR" altLang="en-US" sz="800" b="1" i="0" dirty="0">
                <a:effectLst/>
                <a:latin typeface="+mn-ea"/>
              </a:rPr>
              <a:t>조 </a:t>
            </a:r>
            <a:r>
              <a:rPr lang="en-US" altLang="ko-KR" sz="800" b="1" i="0" dirty="0">
                <a:effectLst/>
                <a:latin typeface="+mn-ea"/>
              </a:rPr>
              <a:t>(</a:t>
            </a:r>
            <a:r>
              <a:rPr lang="ko-KR" altLang="en-US" sz="800" b="1" i="0" dirty="0">
                <a:effectLst/>
                <a:latin typeface="+mn-ea"/>
              </a:rPr>
              <a:t>이용 기간</a:t>
            </a:r>
            <a:r>
              <a:rPr lang="en-US" altLang="ko-KR" sz="800" b="1" i="0" dirty="0">
                <a:effectLst/>
                <a:latin typeface="+mn-ea"/>
              </a:rPr>
              <a:t>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ko-KR" altLang="en-US" sz="800" i="0" dirty="0">
                <a:effectLst/>
                <a:latin typeface="+mn-ea"/>
              </a:rPr>
              <a:t> 서비스 이용 기간</a:t>
            </a:r>
            <a:r>
              <a:rPr lang="en-US" altLang="ko-KR" sz="800" dirty="0">
                <a:latin typeface="+mn-ea"/>
              </a:rPr>
              <a:t>(</a:t>
            </a:r>
            <a:r>
              <a:rPr lang="ko-KR" altLang="en-US" sz="800" dirty="0">
                <a:latin typeface="+mn-ea"/>
              </a:rPr>
              <a:t>이하 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구독기간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이라 함</a:t>
            </a:r>
            <a:r>
              <a:rPr lang="en-US" altLang="ko-KR" sz="800" dirty="0">
                <a:latin typeface="+mn-ea"/>
              </a:rPr>
              <a:t>)</a:t>
            </a:r>
            <a:r>
              <a:rPr lang="ko-KR" altLang="en-US" sz="800" i="0" dirty="0">
                <a:effectLst/>
                <a:latin typeface="+mn-ea"/>
              </a:rPr>
              <a:t>은 계약 체결일로부터 </a:t>
            </a:r>
            <a:r>
              <a:rPr lang="en-US" altLang="ko-KR" sz="800" i="0" dirty="0">
                <a:effectLst/>
                <a:latin typeface="+mn-ea"/>
              </a:rPr>
              <a:t>1</a:t>
            </a:r>
            <a:r>
              <a:rPr lang="ko-KR" altLang="en-US" sz="800" i="0" dirty="0">
                <a:effectLst/>
                <a:latin typeface="+mn-ea"/>
              </a:rPr>
              <a:t>년간으로 한다</a:t>
            </a:r>
            <a:r>
              <a:rPr lang="en-US" altLang="ko-KR" sz="800" i="0" dirty="0">
                <a:effectLst/>
                <a:latin typeface="+mn-ea"/>
              </a:rPr>
              <a:t>. 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(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계약시작 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: 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20</a:t>
            </a:r>
            <a:r>
              <a:rPr lang="en-US" altLang="ko-KR" sz="800" u="sng" dirty="0">
                <a:solidFill>
                  <a:srgbClr val="FF0000"/>
                </a:solidFill>
                <a:latin typeface="+mn-ea"/>
              </a:rPr>
              <a:t>2  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 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년</a:t>
            </a:r>
            <a:r>
              <a:rPr lang="ko-KR" altLang="en-US" sz="800" i="0" u="sng" dirty="0">
                <a:solidFill>
                  <a:srgbClr val="FF0000"/>
                </a:solidFill>
                <a:effectLst/>
                <a:latin typeface="+mn-ea"/>
              </a:rPr>
              <a:t>     </a:t>
            </a:r>
            <a:r>
              <a:rPr lang="ko-KR" altLang="en-US" sz="800" i="0" dirty="0">
                <a:solidFill>
                  <a:srgbClr val="FF0000"/>
                </a:solidFill>
                <a:effectLst/>
                <a:latin typeface="+mn-ea"/>
              </a:rPr>
              <a:t>월</a:t>
            </a:r>
            <a:r>
              <a:rPr lang="en-US" altLang="ko-KR" sz="800" i="0" u="sng" dirty="0">
                <a:solidFill>
                  <a:srgbClr val="FF0000"/>
                </a:solidFill>
                <a:effectLst/>
                <a:latin typeface="+mn-ea"/>
              </a:rPr>
              <a:t>)</a:t>
            </a:r>
            <a:r>
              <a:rPr lang="en-US" altLang="ko-KR" sz="800" i="0" dirty="0">
                <a:solidFill>
                  <a:srgbClr val="FF0000"/>
                </a:solidFill>
                <a:effectLst/>
                <a:latin typeface="+mn-ea"/>
              </a:rPr>
              <a:t>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ko-KR" altLang="en-US" sz="800" i="0" dirty="0">
                <a:effectLst/>
                <a:latin typeface="+mn-ea"/>
              </a:rPr>
              <a:t> 본 서비스 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구독기간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은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갑</a:t>
            </a:r>
            <a:r>
              <a:rPr lang="en-US" altLang="ko-KR" sz="800" i="0" dirty="0">
                <a:effectLst/>
                <a:latin typeface="+mn-ea"/>
              </a:rPr>
              <a:t>”</a:t>
            </a:r>
            <a:r>
              <a:rPr lang="ko-KR" altLang="en-US" sz="800" i="0" dirty="0">
                <a:effectLst/>
                <a:latin typeface="+mn-ea"/>
              </a:rPr>
              <a:t>과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양방의 합의에 의하여 변경될 수 있다</a:t>
            </a:r>
            <a:r>
              <a:rPr lang="en-US" altLang="ko-KR" sz="800" dirty="0">
                <a:latin typeface="+mn-ea"/>
              </a:rPr>
              <a:t>.</a:t>
            </a: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i="0" dirty="0"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3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(</a:t>
            </a:r>
            <a:r>
              <a:rPr lang="ko-KR" altLang="en-US" sz="800" b="1" dirty="0">
                <a:latin typeface="+mn-ea"/>
              </a:rPr>
              <a:t>서비스 내용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800" i="0" dirty="0">
                <a:effectLst/>
                <a:latin typeface="+mn-ea"/>
              </a:rPr>
              <a:t>1. </a:t>
            </a:r>
            <a:r>
              <a:rPr lang="ko-KR" altLang="en-US" sz="800" i="0" dirty="0">
                <a:effectLst/>
                <a:latin typeface="+mn-ea"/>
              </a:rPr>
              <a:t>본 계약에 의해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을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i="0" dirty="0">
                <a:effectLst/>
                <a:latin typeface="+mn-ea"/>
              </a:rPr>
              <a:t>이 </a:t>
            </a:r>
            <a:r>
              <a:rPr lang="en-US" altLang="ko-KR" sz="800" i="0" dirty="0">
                <a:effectLst/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제공하는 서비스는 다음과 같으며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본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서비스 명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 중 하나를</a:t>
            </a:r>
            <a:r>
              <a:rPr lang="en-US" altLang="ko-KR" sz="800" dirty="0">
                <a:latin typeface="+mn-ea"/>
              </a:rPr>
              <a:t> </a:t>
            </a:r>
            <a:r>
              <a:rPr lang="ko-KR" altLang="en-US" sz="800" dirty="0">
                <a:latin typeface="+mn-ea"/>
              </a:rPr>
              <a:t>선택하고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선택한 서비스를 아래의 기준에 따라 제공한다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en-US" altLang="ko-KR" sz="800" dirty="0">
                <a:latin typeface="+mn-ea"/>
              </a:rPr>
              <a:t>2. </a:t>
            </a:r>
            <a:r>
              <a:rPr lang="ko-KR" altLang="en-US" sz="800" dirty="0">
                <a:latin typeface="+mn-ea"/>
              </a:rPr>
              <a:t>제공되는 서비스 내용은 제공자의 정책에 따라 변동될 수 있으며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변동사항 발생시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＂</a:t>
            </a:r>
            <a:r>
              <a:rPr lang="ko-KR" altLang="en-US" sz="800" dirty="0">
                <a:latin typeface="+mn-ea"/>
              </a:rPr>
              <a:t>에게 사전공지 하여야 한다</a:t>
            </a:r>
            <a:r>
              <a:rPr lang="en-US" altLang="ko-KR" sz="800" dirty="0">
                <a:latin typeface="+mn-ea"/>
              </a:rPr>
              <a:t>.</a:t>
            </a:r>
            <a:endParaRPr lang="en-US" altLang="ko-KR" sz="800" b="1" i="0" dirty="0">
              <a:solidFill>
                <a:srgbClr val="FF0000"/>
              </a:solidFill>
              <a:effectLst/>
              <a:latin typeface="+mn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28600" y="163830"/>
            <a:ext cx="6438900" cy="957834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577172"/>
              </p:ext>
            </p:extLst>
          </p:nvPr>
        </p:nvGraphicFramePr>
        <p:xfrm>
          <a:off x="1043940" y="1612419"/>
          <a:ext cx="4572000" cy="17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latinLnBrk="1"/>
                      <a:endParaRPr lang="ko-KR" altLang="en-US" sz="5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721551"/>
              </p:ext>
            </p:extLst>
          </p:nvPr>
        </p:nvGraphicFramePr>
        <p:xfrm>
          <a:off x="3915408" y="1884634"/>
          <a:ext cx="1700532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532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algn="ctr" latinLnBrk="1"/>
                      <a:endParaRPr lang="ko-KR" alt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68926"/>
              </p:ext>
            </p:extLst>
          </p:nvPr>
        </p:nvGraphicFramePr>
        <p:xfrm>
          <a:off x="1116963" y="1878083"/>
          <a:ext cx="1960245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245">
                  <a:extLst>
                    <a:ext uri="{9D8B030D-6E8A-4147-A177-3AD203B41FA5}">
                      <a16:colId xmlns:a16="http://schemas.microsoft.com/office/drawing/2014/main" val="489723894"/>
                    </a:ext>
                  </a:extLst>
                </a:gridCol>
              </a:tblGrid>
              <a:tr h="177799">
                <a:tc>
                  <a:txBody>
                    <a:bodyPr/>
                    <a:lstStyle/>
                    <a:p>
                      <a:pPr latinLnBrk="1"/>
                      <a:endParaRPr lang="ko-KR" alt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2805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54183" y="6123527"/>
            <a:ext cx="61496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800" b="1">
                <a:latin typeface="+mn-ea"/>
              </a:rPr>
              <a:t> ▣구독서비스 단가표                                                                                                                 </a:t>
            </a:r>
            <a:r>
              <a:rPr lang="en-US" altLang="ko-KR" sz="800" b="1">
                <a:latin typeface="+mn-ea"/>
              </a:rPr>
              <a:t>&lt;\, </a:t>
            </a:r>
            <a:r>
              <a:rPr lang="ko-KR" altLang="en-US" sz="800" b="1">
                <a:latin typeface="+mn-ea"/>
              </a:rPr>
              <a:t>부가세 포함</a:t>
            </a:r>
            <a:r>
              <a:rPr lang="en-US" altLang="ko-KR" sz="800" b="1">
                <a:latin typeface="+mn-ea"/>
              </a:rPr>
              <a:t>&gt;</a:t>
            </a:r>
            <a:endParaRPr lang="ko-KR" altLang="en-US" sz="800" b="1">
              <a:latin typeface="+mn-ea"/>
            </a:endParaRPr>
          </a:p>
        </p:txBody>
      </p:sp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E2B88841-74F9-48C7-9AEF-B9B3DC324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3797"/>
              </p:ext>
            </p:extLst>
          </p:nvPr>
        </p:nvGraphicFramePr>
        <p:xfrm>
          <a:off x="489471" y="5094644"/>
          <a:ext cx="5859895" cy="6489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6909">
                  <a:extLst>
                    <a:ext uri="{9D8B030D-6E8A-4147-A177-3AD203B41FA5}">
                      <a16:colId xmlns:a16="http://schemas.microsoft.com/office/drawing/2014/main" val="3129457897"/>
                    </a:ext>
                  </a:extLst>
                </a:gridCol>
                <a:gridCol w="1463041">
                  <a:extLst>
                    <a:ext uri="{9D8B030D-6E8A-4147-A177-3AD203B41FA5}">
                      <a16:colId xmlns:a16="http://schemas.microsoft.com/office/drawing/2014/main" val="346036233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642433197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557181210"/>
                    </a:ext>
                  </a:extLst>
                </a:gridCol>
              </a:tblGrid>
              <a:tr h="22790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/>
                        <a:t>구독 등급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/>
                        <a:t>소모품 종류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월 결제금액 </a:t>
                      </a:r>
                      <a:r>
                        <a:rPr lang="en-US" altLang="ko-KR" sz="800" b="1"/>
                        <a:t>(VAT</a:t>
                      </a:r>
                      <a:r>
                        <a:rPr lang="ko-KR" altLang="en-US" sz="800" b="1"/>
                        <a:t>포함</a:t>
                      </a:r>
                      <a:r>
                        <a:rPr lang="en-US" altLang="ko-KR" sz="800" b="1"/>
                        <a:t>)</a:t>
                      </a:r>
                      <a:endParaRPr lang="ko-KR" altLang="en-US" sz="800" b="1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비고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047916"/>
                  </a:ext>
                </a:extLst>
              </a:tr>
              <a:tr h="39539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j-ea"/>
                          <a:ea typeface="+mj-ea"/>
                        </a:rPr>
                        <a:t>    </a:t>
                      </a:r>
                      <a:r>
                        <a:rPr lang="ko-KR" altLang="en-US" sz="1000" dirty="0">
                          <a:latin typeface="+mj-ea"/>
                          <a:ea typeface="+mj-ea"/>
                        </a:rPr>
                        <a:t>등급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en-US" altLang="ko-KR" sz="800" dirty="0">
                        <a:latin typeface="+mj-ea"/>
                        <a:ea typeface="+mj-ea"/>
                      </a:endParaRP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280363"/>
                  </a:ext>
                </a:extLst>
              </a:tr>
            </a:tbl>
          </a:graphicData>
        </a:graphic>
      </p:graphicFrame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0A27D63E-A8FC-4808-9BF3-9BCA7D406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287475"/>
              </p:ext>
            </p:extLst>
          </p:nvPr>
        </p:nvGraphicFramePr>
        <p:xfrm>
          <a:off x="489472" y="6329263"/>
          <a:ext cx="5915125" cy="30866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185">
                  <a:extLst>
                    <a:ext uri="{9D8B030D-6E8A-4147-A177-3AD203B41FA5}">
                      <a16:colId xmlns:a16="http://schemas.microsoft.com/office/drawing/2014/main" val="1150931604"/>
                    </a:ext>
                  </a:extLst>
                </a:gridCol>
                <a:gridCol w="450185">
                  <a:extLst>
                    <a:ext uri="{9D8B030D-6E8A-4147-A177-3AD203B41FA5}">
                      <a16:colId xmlns:a16="http://schemas.microsoft.com/office/drawing/2014/main" val="2291882307"/>
                    </a:ext>
                  </a:extLst>
                </a:gridCol>
                <a:gridCol w="450185">
                  <a:extLst>
                    <a:ext uri="{9D8B030D-6E8A-4147-A177-3AD203B41FA5}">
                      <a16:colId xmlns:a16="http://schemas.microsoft.com/office/drawing/2014/main" val="610710985"/>
                    </a:ext>
                  </a:extLst>
                </a:gridCol>
                <a:gridCol w="587424">
                  <a:extLst>
                    <a:ext uri="{9D8B030D-6E8A-4147-A177-3AD203B41FA5}">
                      <a16:colId xmlns:a16="http://schemas.microsoft.com/office/drawing/2014/main" val="539511830"/>
                    </a:ext>
                  </a:extLst>
                </a:gridCol>
                <a:gridCol w="587424">
                  <a:extLst>
                    <a:ext uri="{9D8B030D-6E8A-4147-A177-3AD203B41FA5}">
                      <a16:colId xmlns:a16="http://schemas.microsoft.com/office/drawing/2014/main" val="4293711497"/>
                    </a:ext>
                  </a:extLst>
                </a:gridCol>
                <a:gridCol w="587424">
                  <a:extLst>
                    <a:ext uri="{9D8B030D-6E8A-4147-A177-3AD203B41FA5}">
                      <a16:colId xmlns:a16="http://schemas.microsoft.com/office/drawing/2014/main" val="3776599642"/>
                    </a:ext>
                  </a:extLst>
                </a:gridCol>
                <a:gridCol w="628364">
                  <a:extLst>
                    <a:ext uri="{9D8B030D-6E8A-4147-A177-3AD203B41FA5}">
                      <a16:colId xmlns:a16="http://schemas.microsoft.com/office/drawing/2014/main" val="1267889212"/>
                    </a:ext>
                  </a:extLst>
                </a:gridCol>
                <a:gridCol w="628364">
                  <a:extLst>
                    <a:ext uri="{9D8B030D-6E8A-4147-A177-3AD203B41FA5}">
                      <a16:colId xmlns:a16="http://schemas.microsoft.com/office/drawing/2014/main" val="3912580779"/>
                    </a:ext>
                  </a:extLst>
                </a:gridCol>
                <a:gridCol w="628364">
                  <a:extLst>
                    <a:ext uri="{9D8B030D-6E8A-4147-A177-3AD203B41FA5}">
                      <a16:colId xmlns:a16="http://schemas.microsoft.com/office/drawing/2014/main" val="181976443"/>
                    </a:ext>
                  </a:extLst>
                </a:gridCol>
                <a:gridCol w="449206">
                  <a:extLst>
                    <a:ext uri="{9D8B030D-6E8A-4147-A177-3AD203B41FA5}">
                      <a16:colId xmlns:a16="http://schemas.microsoft.com/office/drawing/2014/main" val="11024803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14666267"/>
                    </a:ext>
                  </a:extLst>
                </a:gridCol>
              </a:tblGrid>
              <a:tr h="22847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구독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등급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월 </a:t>
                      </a:r>
                      <a:b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소모품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/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개</a:t>
                      </a: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할인율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 단가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월 공급가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추가혜택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512114"/>
                  </a:ext>
                </a:extLst>
              </a:tr>
              <a:tr h="465364">
                <a:tc v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서비스 </a:t>
                      </a:r>
                      <a:b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월 </a:t>
                      </a:r>
                      <a:b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</a:b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소모품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/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/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개</a:t>
                      </a: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ko-KR" altLang="en-US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할인율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기본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XB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XA,XW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기본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XB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XA,XW</a:t>
                      </a: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장비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무상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임대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 err="1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워런티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보장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97522"/>
                  </a:ext>
                </a:extLst>
              </a:tr>
              <a:tr h="211192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7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팁 기준가격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33,000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38,500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22,000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33,000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38,500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altLang="ko-KR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22,000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090002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SS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300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30%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23,100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26,950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15,400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6,930,000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8,085,000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4,620,000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46459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SA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250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25%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24,750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28,875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16,500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6,187,500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7,218,750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4,125,000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086948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S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200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20%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26,400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30,800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17,600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5,280,000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6,160,000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3,520,000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502091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A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150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20%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26,400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30,800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17,600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3,960,000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4,620,000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2,640,000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166741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B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100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18%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27,060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31,570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18,040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2,706,000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3,157,000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1,804,000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793473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C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80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15%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28,050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32,725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18,700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2,244,000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2,618,000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1,496,000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270256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D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50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13%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28,710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33,495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19,140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1,435,500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1,674,750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957,000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164231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E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40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10%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29,700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34,650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19,800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1,188,000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1,386,000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792,000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219753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F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30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8%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30,360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35,420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20,240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910,800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1,062,600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607,200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233059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G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20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5%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31,350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36,575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20,900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627,000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731,500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418,000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961043"/>
                  </a:ext>
                </a:extLst>
              </a:tr>
              <a:tr h="1961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0" dirty="0">
                          <a:latin typeface="+mn-ea"/>
                          <a:ea typeface="+mn-ea"/>
                        </a:rPr>
                        <a:t>H</a:t>
                      </a:r>
                      <a:endParaRPr lang="ko-KR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10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dirty="0">
                          <a:latin typeface="+mn-ea"/>
                          <a:ea typeface="+mn-ea"/>
                        </a:rPr>
                        <a:t>3%</a:t>
                      </a:r>
                      <a:endParaRPr lang="ko-KR" altLang="en-US" sz="7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32,010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37,345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21,340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320,100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373,450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213,400 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7620" marR="7620" marT="762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61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59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2789"/>
              </p:ext>
            </p:extLst>
          </p:nvPr>
        </p:nvGraphicFramePr>
        <p:xfrm>
          <a:off x="485648" y="3129064"/>
          <a:ext cx="5958842" cy="779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138">
                  <a:extLst>
                    <a:ext uri="{9D8B030D-6E8A-4147-A177-3AD203B41FA5}">
                      <a16:colId xmlns:a16="http://schemas.microsoft.com/office/drawing/2014/main" val="3051496587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3129457897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2439246238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3460362333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1509898209"/>
                    </a:ext>
                  </a:extLst>
                </a:gridCol>
                <a:gridCol w="1675940">
                  <a:extLst>
                    <a:ext uri="{9D8B030D-6E8A-4147-A177-3AD203B41FA5}">
                      <a16:colId xmlns:a16="http://schemas.microsoft.com/office/drawing/2014/main" val="642433197"/>
                    </a:ext>
                  </a:extLst>
                </a:gridCol>
              </a:tblGrid>
              <a:tr h="25102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구분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 dirty="0"/>
                        <a:t>월 결제</a:t>
                      </a:r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 dirty="0"/>
                        <a:t>자동결제 </a:t>
                      </a:r>
                      <a:r>
                        <a:rPr lang="en-US" altLang="ko-KR" sz="800" b="1" dirty="0"/>
                        <a:t>(CMS)</a:t>
                      </a:r>
                      <a:endParaRPr lang="ko-KR" altLang="en-US" sz="800" b="1" dirty="0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err="1"/>
                        <a:t>입금계좌</a:t>
                      </a:r>
                      <a:endParaRPr lang="ko-KR" altLang="en-US" sz="800" b="1"/>
                    </a:p>
                  </a:txBody>
                  <a:tcPr marT="45267" marB="45267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047916"/>
                  </a:ext>
                </a:extLst>
              </a:tr>
              <a:tr h="2010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현금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카드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현금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/>
                        <a:t>카드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075011"/>
                  </a:ext>
                </a:extLst>
              </a:tr>
              <a:tr h="2692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/>
                        <a:t>선택</a:t>
                      </a:r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/>
                        <a:t>우리은행 </a:t>
                      </a:r>
                      <a:r>
                        <a:rPr lang="en-US" altLang="ko-KR" sz="800" dirty="0"/>
                        <a:t>1005-003-018538 </a:t>
                      </a:r>
                      <a:br>
                        <a:rPr lang="en-US" altLang="ko-KR" sz="800" dirty="0"/>
                      </a:br>
                      <a:r>
                        <a:rPr lang="ko-KR" altLang="en-US" sz="800" dirty="0" err="1"/>
                        <a:t>비올메디컬</a:t>
                      </a:r>
                      <a:endParaRPr lang="ko-KR" altLang="en-US" sz="800" dirty="0"/>
                    </a:p>
                  </a:txBody>
                  <a:tcPr marT="40172" marB="40172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280363"/>
                  </a:ext>
                </a:extLst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449580" y="3946293"/>
            <a:ext cx="5958840" cy="3001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5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개인정보 보호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1.  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개인정보를 보호하기 위해 최선을 다하며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개인정보 보호 관련 법규를 준수한다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제공한 개인정보에 대해 정확한 정보를 제공하여야 하며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제공한 정보가 부정확하거나 변경되었을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</a:t>
            </a:r>
            <a:r>
              <a:rPr lang="ko-KR" altLang="en-US" sz="800" dirty="0">
                <a:latin typeface="+mn-ea"/>
              </a:rPr>
              <a:t>경우</a:t>
            </a:r>
            <a:r>
              <a:rPr lang="en-US" altLang="ko-KR" sz="800" dirty="0">
                <a:latin typeface="+mn-ea"/>
              </a:rPr>
              <a:t>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즉시 통보하여야 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6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면책 조항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다음의 경우에 대해 책임을 지지 않는다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(1) </a:t>
            </a:r>
            <a:r>
              <a:rPr lang="ko-KR" altLang="en-US" sz="800" dirty="0">
                <a:latin typeface="+mn-ea"/>
              </a:rPr>
              <a:t>서비스 이용 중 발생한 갑의 귀책사유로 인한 손해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(2) </a:t>
            </a:r>
            <a:r>
              <a:rPr lang="ko-KR" altLang="en-US" sz="800" dirty="0">
                <a:latin typeface="+mn-ea"/>
              </a:rPr>
              <a:t>자연재해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천재지변 등의 불가항력적인 사유로 인한 서비스 중단 또는 이용</a:t>
            </a:r>
            <a:endParaRPr lang="en-US" altLang="ko-KR" sz="800" dirty="0">
              <a:latin typeface="+mn-ea"/>
            </a:endParaRP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다음의 경우에 대해 책임을 지지 않는다</a:t>
            </a:r>
            <a:r>
              <a:rPr lang="en-US" altLang="ko-KR" sz="800" dirty="0">
                <a:latin typeface="+mn-ea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(1) 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귀책사유로 인한 서비스 이용 불가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 (2) </a:t>
            </a:r>
            <a:r>
              <a:rPr lang="ko-KR" altLang="en-US" sz="800" dirty="0">
                <a:latin typeface="+mn-ea"/>
              </a:rPr>
              <a:t>서비스 이용으로 발생한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의 손해가 제공자의 고의나 과실로 인한 경우를 제외하고 발생한 경우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7</a:t>
            </a:r>
            <a:r>
              <a:rPr lang="ko-KR" altLang="en-US" sz="800" b="1" dirty="0">
                <a:latin typeface="+mn-ea"/>
              </a:rPr>
              <a:t>조 </a:t>
            </a:r>
            <a:r>
              <a:rPr lang="en-US" altLang="ko-KR" sz="800" b="1" dirty="0">
                <a:latin typeface="+mn-ea"/>
              </a:rPr>
              <a:t>[</a:t>
            </a:r>
            <a:r>
              <a:rPr lang="ko-KR" altLang="en-US" sz="800" b="1" dirty="0">
                <a:latin typeface="+mn-ea"/>
              </a:rPr>
              <a:t>분쟁 해결</a:t>
            </a:r>
            <a:r>
              <a:rPr lang="en-US" altLang="ko-KR" sz="800" b="1" dirty="0">
                <a:latin typeface="+mn-ea"/>
              </a:rPr>
              <a:t>]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800" dirty="0">
                <a:latin typeface="+mn-ea"/>
              </a:rPr>
              <a:t>이 계약에 관한 분쟁 발생 시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당사자 간 협의를 통해 원만하게 해결한다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ko-KR" altLang="en-US" sz="800" dirty="0">
                <a:latin typeface="+mn-ea"/>
              </a:rPr>
              <a:t>협의가 어려운 경우</a:t>
            </a:r>
            <a:r>
              <a:rPr lang="en-US" altLang="ko-KR" sz="800" dirty="0">
                <a:latin typeface="+mn-ea"/>
              </a:rPr>
              <a:t>, </a:t>
            </a:r>
            <a:r>
              <a:rPr lang="ko-KR" altLang="en-US" sz="800" dirty="0">
                <a:latin typeface="+mn-ea"/>
              </a:rPr>
              <a:t>관할 법원은 을의 주소지를 관할하는 법원으로 한다</a:t>
            </a:r>
            <a:r>
              <a:rPr lang="en-US" altLang="ko-KR" sz="800" dirty="0">
                <a:latin typeface="+mn-ea"/>
              </a:rPr>
              <a:t>.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85648" y="7543795"/>
            <a:ext cx="274042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[서명 날인]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900" b="0" i="0" u="none" strike="noStrike" cap="none" normalizeH="0" baseline="0">
              <a:ln>
                <a:noFill/>
              </a:ln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900" b="0" i="0" u="none" strike="noStrike" cap="none" normalizeH="0" baseline="0">
              <a:ln>
                <a:noFill/>
              </a:ln>
              <a:effectLst/>
              <a:latin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구독자 (갑) 서명: ________________________</a:t>
            </a:r>
            <a:r>
              <a:rPr kumimoji="0" lang="en-US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 (</a:t>
            </a:r>
            <a:r>
              <a:rPr kumimoji="0" lang="ko-KR" altLang="en-US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인</a:t>
            </a:r>
            <a:r>
              <a:rPr kumimoji="0" lang="en-US" altLang="ko-KR" sz="900" b="0" i="0" u="none" strike="noStrike" cap="none" normalizeH="0" baseline="0">
                <a:ln>
                  <a:noFill/>
                </a:ln>
                <a:effectLst/>
                <a:latin typeface="+mn-ea"/>
              </a:rPr>
              <a:t>)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49580" y="450694"/>
            <a:ext cx="5958840" cy="1361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b="1" dirty="0">
                <a:latin typeface="+mn-ea"/>
              </a:rPr>
              <a:t>제 </a:t>
            </a:r>
            <a:r>
              <a:rPr lang="en-US" altLang="ko-KR" sz="800" b="1" dirty="0">
                <a:latin typeface="+mn-ea"/>
              </a:rPr>
              <a:t>4</a:t>
            </a:r>
            <a:r>
              <a:rPr lang="ko-KR" altLang="en-US" sz="800" b="1" dirty="0">
                <a:latin typeface="+mn-ea"/>
              </a:rPr>
              <a:t>조</a:t>
            </a:r>
            <a:r>
              <a:rPr lang="en-US" altLang="ko-KR" sz="800" b="1" dirty="0">
                <a:latin typeface="+mn-ea"/>
              </a:rPr>
              <a:t>(</a:t>
            </a:r>
            <a:r>
              <a:rPr lang="ko-KR" altLang="en-US" sz="800" b="1" dirty="0">
                <a:latin typeface="+mn-ea"/>
              </a:rPr>
              <a:t>이용요금 결제방법 및 소모품 배송</a:t>
            </a:r>
            <a:r>
              <a:rPr lang="en-US" altLang="ko-KR" sz="800" b="1" dirty="0">
                <a:latin typeface="+mn-ea"/>
              </a:rPr>
              <a:t>)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sz="800" dirty="0">
                <a:latin typeface="+mn-ea"/>
              </a:rPr>
              <a:t>본 계약에 따라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제</a:t>
            </a:r>
            <a:r>
              <a:rPr lang="en-US" altLang="ko-KR" sz="800" dirty="0">
                <a:latin typeface="+mn-ea"/>
              </a:rPr>
              <a:t>3</a:t>
            </a:r>
            <a:r>
              <a:rPr lang="ko-KR" altLang="en-US" sz="800" dirty="0">
                <a:latin typeface="+mn-ea"/>
              </a:rPr>
              <a:t>조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항의 내용 중 선택한 </a:t>
            </a:r>
            <a:r>
              <a:rPr lang="en-US" altLang="ko-KR" sz="800" dirty="0">
                <a:latin typeface="+mn-ea"/>
              </a:rPr>
              <a:t>“① </a:t>
            </a:r>
            <a:r>
              <a:rPr lang="ko-KR" altLang="en-US" sz="800" dirty="0">
                <a:latin typeface="+mn-ea"/>
              </a:rPr>
              <a:t>선택항목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에 해당하는 </a:t>
            </a:r>
            <a:r>
              <a:rPr lang="en-US" altLang="ko-KR" sz="800" dirty="0">
                <a:latin typeface="+mn-ea"/>
              </a:rPr>
              <a:t>“③</a:t>
            </a:r>
            <a:r>
              <a:rPr lang="ko-KR" altLang="en-US" sz="800" dirty="0">
                <a:latin typeface="+mn-ea"/>
              </a:rPr>
              <a:t>월 소모품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+mn-ea"/>
              </a:rPr>
              <a:t>     제공수량을 매월 영업일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일에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배송한다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배송비는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이 부담한다</a:t>
            </a:r>
            <a:r>
              <a:rPr lang="en-US" altLang="ko-KR" sz="800" dirty="0">
                <a:latin typeface="+mn-ea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</a:pPr>
            <a:r>
              <a:rPr lang="ko-KR" altLang="en-US" sz="800" dirty="0">
                <a:latin typeface="+mn-ea"/>
              </a:rPr>
              <a:t>본 계약에 따라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갑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은 선택한 제 </a:t>
            </a:r>
            <a:r>
              <a:rPr lang="en-US" altLang="ko-KR" sz="800" dirty="0">
                <a:latin typeface="+mn-ea"/>
              </a:rPr>
              <a:t>3</a:t>
            </a:r>
            <a:r>
              <a:rPr lang="ko-KR" altLang="en-US" sz="800" dirty="0">
                <a:latin typeface="+mn-ea"/>
              </a:rPr>
              <a:t>조 </a:t>
            </a:r>
            <a:r>
              <a:rPr lang="en-US" altLang="ko-KR" sz="800" dirty="0">
                <a:latin typeface="+mn-ea"/>
              </a:rPr>
              <a:t>1</a:t>
            </a:r>
            <a:r>
              <a:rPr lang="ko-KR" altLang="en-US" sz="800" dirty="0">
                <a:latin typeface="+mn-ea"/>
              </a:rPr>
              <a:t>항의 </a:t>
            </a:r>
            <a:r>
              <a:rPr lang="en-US" altLang="ko-KR" sz="800" dirty="0">
                <a:latin typeface="+mn-ea"/>
              </a:rPr>
              <a:t>“① </a:t>
            </a:r>
            <a:r>
              <a:rPr lang="ko-KR" altLang="en-US" sz="800" dirty="0">
                <a:latin typeface="+mn-ea"/>
              </a:rPr>
              <a:t>선택항목</a:t>
            </a:r>
            <a:r>
              <a:rPr lang="en-US" altLang="ko-KR" sz="800" dirty="0">
                <a:latin typeface="+mn-ea"/>
              </a:rPr>
              <a:t>” </a:t>
            </a:r>
            <a:r>
              <a:rPr lang="ko-KR" altLang="en-US" sz="800" dirty="0">
                <a:latin typeface="+mn-ea"/>
              </a:rPr>
              <a:t>에 해당하는 </a:t>
            </a:r>
            <a:r>
              <a:rPr lang="en-US" altLang="ko-KR" sz="800" dirty="0">
                <a:latin typeface="+mn-ea"/>
              </a:rPr>
              <a:t>“② </a:t>
            </a:r>
            <a:r>
              <a:rPr lang="ko-KR" altLang="en-US" sz="800" dirty="0">
                <a:latin typeface="+mn-ea"/>
              </a:rPr>
              <a:t>월 납입요금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을 </a:t>
            </a:r>
            <a:r>
              <a:rPr lang="en-US" altLang="ko-KR" sz="800" dirty="0">
                <a:latin typeface="+mn-ea"/>
              </a:rPr>
              <a:t>“</a:t>
            </a:r>
            <a:r>
              <a:rPr lang="ko-KR" altLang="en-US" sz="800" dirty="0">
                <a:latin typeface="+mn-ea"/>
              </a:rPr>
              <a:t>을</a:t>
            </a:r>
            <a:r>
              <a:rPr lang="en-US" altLang="ko-KR" sz="800" dirty="0">
                <a:latin typeface="+mn-ea"/>
              </a:rPr>
              <a:t>”</a:t>
            </a:r>
            <a:r>
              <a:rPr lang="ko-KR" altLang="en-US" sz="800" dirty="0">
                <a:latin typeface="+mn-ea"/>
              </a:rPr>
              <a:t>에게  매월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+mn-ea"/>
              </a:rPr>
              <a:t>     </a:t>
            </a:r>
            <a:r>
              <a:rPr lang="ko-KR" altLang="en-US" sz="800" dirty="0">
                <a:latin typeface="+mn-ea"/>
              </a:rPr>
              <a:t>납부한다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납부하는 방식은  다음 중에 하나로 한다</a:t>
            </a:r>
            <a:r>
              <a:rPr lang="en-US" altLang="ko-KR" sz="800" dirty="0">
                <a:latin typeface="+mn-ea"/>
              </a:rPr>
              <a:t>. </a:t>
            </a:r>
            <a:r>
              <a:rPr lang="ko-KR" altLang="en-US" sz="800" dirty="0">
                <a:latin typeface="+mn-ea"/>
              </a:rPr>
              <a:t> </a:t>
            </a:r>
            <a:r>
              <a:rPr lang="en-US" altLang="ko-KR" sz="800" dirty="0"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+mn-ea"/>
              </a:rPr>
              <a:t> </a:t>
            </a:r>
            <a:endParaRPr lang="en-US" altLang="ko-KR" sz="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800" dirty="0">
              <a:latin typeface="+mn-ea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350031" y="7948562"/>
            <a:ext cx="3009898" cy="481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900">
              <a:latin typeface="+mn-ea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ko-KR" sz="900">
                <a:latin typeface="+mn-ea"/>
              </a:rPr>
              <a:t>제공자 (을) 서명: </a:t>
            </a:r>
            <a:r>
              <a:rPr lang="ko-KR" altLang="en-US" sz="900" u="sng">
                <a:latin typeface="+mn-ea"/>
              </a:rPr>
              <a:t>주식회사  비올메디컬</a:t>
            </a:r>
            <a:r>
              <a:rPr lang="en-US" altLang="ko-KR" sz="900" u="sng">
                <a:latin typeface="+mn-ea"/>
              </a:rPr>
              <a:t>  </a:t>
            </a:r>
            <a:r>
              <a:rPr lang="en-US" altLang="ko-KR" sz="900">
                <a:latin typeface="+mn-ea"/>
              </a:rPr>
              <a:t>(</a:t>
            </a:r>
            <a:r>
              <a:rPr lang="ko-KR" altLang="en-US" sz="900">
                <a:latin typeface="+mn-ea"/>
              </a:rPr>
              <a:t>인</a:t>
            </a:r>
            <a:r>
              <a:rPr lang="en-US" altLang="ko-KR" sz="900">
                <a:latin typeface="+mn-ea"/>
              </a:rPr>
              <a:t>)</a:t>
            </a:r>
            <a:endParaRPr lang="ko-KR" altLang="ko-KR" sz="900"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75260" y="160020"/>
            <a:ext cx="6507480" cy="957834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C3E26B8-B845-47CD-B3F8-1EB1BF49E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996" y="1616356"/>
            <a:ext cx="595302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800" b="1" dirty="0">
                <a:latin typeface="+mn-ea"/>
              </a:rPr>
              <a:t> 제 </a:t>
            </a:r>
            <a:r>
              <a:rPr lang="en-US" altLang="ko-KR" sz="800" b="1" dirty="0">
                <a:latin typeface="+mn-ea"/>
              </a:rPr>
              <a:t>4</a:t>
            </a:r>
            <a:r>
              <a:rPr lang="ko-KR" altLang="en-US" sz="800" b="1" dirty="0">
                <a:latin typeface="+mn-ea"/>
              </a:rPr>
              <a:t>조</a:t>
            </a:r>
            <a:r>
              <a:rPr lang="en-US" altLang="ko-KR" sz="800" b="1" dirty="0">
                <a:latin typeface="+mn-ea"/>
              </a:rPr>
              <a:t>2</a:t>
            </a:r>
            <a:r>
              <a:rPr lang="ko-KR" altLang="en-US" sz="800" b="1" dirty="0">
                <a:latin typeface="+mn-ea"/>
              </a:rPr>
              <a:t>항</a:t>
            </a:r>
            <a:r>
              <a:rPr lang="en-US" altLang="ko-KR" sz="800" b="1" dirty="0"/>
              <a:t>(</a:t>
            </a:r>
            <a:r>
              <a:rPr lang="ko-KR" altLang="en-US" sz="800" b="1" dirty="0"/>
              <a:t>중도해지 및 할인금액 정산</a:t>
            </a:r>
            <a:r>
              <a:rPr lang="en-US" altLang="ko-KR" sz="800" b="1" dirty="0"/>
              <a:t>)</a:t>
            </a:r>
            <a:endParaRPr lang="en-US" altLang="ko-KR" sz="800" b="1" dirty="0">
              <a:latin typeface="+mn-ea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ko-KR" sz="800" dirty="0">
              <a:latin typeface="Arial" panose="020B0604020202020204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갑”이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계약기간 만료 이전에 본 계약을 해지하고자 하는 경우, 서면 통보로 계약을 해지할 수 있다.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단, 본 계약은 연간 구독을 전제로 할인된 단가가 적용된 것이므로, 계약기간 만료 이전에 중도 해지할 경우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갑”은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기 공급받은 소모품(팁)에 대하여 정상 기준단가와 할인단가의 차액을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을”에게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지급하여야 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차액 정산금은 아래의 방식으로 산정한다.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ko-KR" altLang="en-US" sz="800" i="0" dirty="0">
                <a:solidFill>
                  <a:srgbClr val="000000"/>
                </a:solidFill>
                <a:effectLst/>
                <a:ea typeface="Malgun Gothic" panose="020B0503020000020004" pitchFamily="50" charset="-127"/>
              </a:rPr>
              <a:t>반환금액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 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= (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총 구독기간 중 잔여 개월 수 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÷ 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전체 구독기간</a:t>
            </a:r>
            <a:r>
              <a:rPr lang="en-US" altLang="ko-KR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) × 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</a:rPr>
              <a:t>총 할인금액</a:t>
            </a:r>
            <a:r>
              <a:rPr lang="ko-KR" altLang="en-US" sz="800" i="0" dirty="0">
                <a:solidFill>
                  <a:srgbClr val="000000"/>
                </a:solidFill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 </a:t>
            </a:r>
            <a:endParaRPr lang="en-US" altLang="ko-KR" sz="800" i="0" dirty="0">
              <a:solidFill>
                <a:srgbClr val="000000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갑”은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해지일로부터 7일 이내에 위 정산금을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을”에게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지급하여야 하며, 기한 내 미지급 시 지급지연에 따른 지연이자를 부담한다.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단, “</a:t>
            </a:r>
            <a:r>
              <a:rPr kumimoji="0" lang="ko-KR" altLang="ko-KR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을”의</a:t>
            </a:r>
            <a:r>
              <a:rPr kumimoji="0" lang="ko-KR" altLang="ko-K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귀책사유로 인한 계약 해지의 경우에는 본 조항을 적용하지 아니한다.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DC0241-05D6-4262-B017-E2DA9B4B0996}"/>
              </a:ext>
            </a:extLst>
          </p:cNvPr>
          <p:cNvSpPr txBox="1"/>
          <p:nvPr/>
        </p:nvSpPr>
        <p:spPr>
          <a:xfrm>
            <a:off x="2743153" y="735287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/>
              <a:t>년               월               일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FC7FC13-91F1-485C-8E92-47B073E07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149" y="9106531"/>
            <a:ext cx="1963702" cy="407219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5A0325B3-C9AF-41FE-9C7B-0F13DB45BC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222" y="7765769"/>
            <a:ext cx="12096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3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902</Words>
  <Application>Microsoft Office PowerPoint</Application>
  <PresentationFormat>A4 용지(210x297mm)</PresentationFormat>
  <Paragraphs>220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Malgun Gothic</vt:lpstr>
      <vt:lpstr>Malgun Gothic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aden8201@gmail.com</dc:creator>
  <cp:lastModifiedBy>장은하</cp:lastModifiedBy>
  <cp:revision>10</cp:revision>
  <cp:lastPrinted>2025-07-25T00:18:46Z</cp:lastPrinted>
  <dcterms:created xsi:type="dcterms:W3CDTF">2023-04-04T01:14:18Z</dcterms:created>
  <dcterms:modified xsi:type="dcterms:W3CDTF">2026-05-21T08:07:54Z</dcterms:modified>
</cp:coreProperties>
</file>